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14"/>
  </p:notesMasterIdLst>
  <p:sldIdLst>
    <p:sldId id="256" r:id="rId2"/>
    <p:sldId id="298" r:id="rId3"/>
    <p:sldId id="331" r:id="rId4"/>
    <p:sldId id="332" r:id="rId5"/>
    <p:sldId id="333" r:id="rId6"/>
    <p:sldId id="334" r:id="rId7"/>
    <p:sldId id="335" r:id="rId8"/>
    <p:sldId id="336" r:id="rId9"/>
    <p:sldId id="337" r:id="rId10"/>
    <p:sldId id="339" r:id="rId11"/>
    <p:sldId id="340" r:id="rId12"/>
    <p:sldId id="341" r:id="rId1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4A4E6"/>
    <a:srgbClr val="CC00FF"/>
    <a:srgbClr val="9900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89502" autoAdjust="0"/>
  </p:normalViewPr>
  <p:slideViewPr>
    <p:cSldViewPr snapToGrid="0">
      <p:cViewPr>
        <p:scale>
          <a:sx n="70" d="100"/>
          <a:sy n="70" d="100"/>
        </p:scale>
        <p:origin x="-702" y="7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FB42BFF-424F-4734-BDF5-6A4BC413651A}" type="datetimeFigureOut">
              <a:rPr lang="en-US" smtClean="0"/>
              <a:t>11/7/2020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B3E5D93-377C-4C31-92BF-7F7CED471544}" type="slidenum">
              <a:rPr lang="en-US" smtClean="0"/>
              <a:t>‹#›</a:t>
            </a:fld>
            <a:endParaRPr lang="en-US"/>
          </a:p>
        </p:txBody>
      </p:sp>
    </p:spTree>
    <p:extLst>
      <p:ext uri="{BB962C8B-B14F-4D97-AF65-F5344CB8AC3E}">
        <p14:creationId xmlns:p14="http://schemas.microsoft.com/office/powerpoint/2010/main" val="33029827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6B3E5D93-377C-4C31-92BF-7F7CED471544}" type="slidenum">
              <a:rPr lang="en-US" smtClean="0"/>
              <a:t>1</a:t>
            </a:fld>
            <a:endParaRPr lang="en-US"/>
          </a:p>
        </p:txBody>
      </p:sp>
    </p:spTree>
    <p:extLst>
      <p:ext uri="{BB962C8B-B14F-4D97-AF65-F5344CB8AC3E}">
        <p14:creationId xmlns:p14="http://schemas.microsoft.com/office/powerpoint/2010/main" val="22060786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In the healthcare industry, quality improvement refers to a systematic approach where healthcare organizations assess, monitor, and improves the quality standards in the organization </a:t>
            </a:r>
            <a:r>
              <a:rPr lang="en-US" sz="1200" kern="1200" dirty="0" err="1" smtClean="0">
                <a:solidFill>
                  <a:schemeClr val="tx1"/>
                </a:solidFill>
                <a:effectLst/>
                <a:latin typeface="+mn-lt"/>
                <a:ea typeface="+mn-ea"/>
                <a:cs typeface="+mn-cs"/>
              </a:rPr>
              <a:t>Alsabban</a:t>
            </a:r>
            <a:r>
              <a:rPr lang="en-US" sz="1200" kern="1200" dirty="0" smtClean="0">
                <a:solidFill>
                  <a:schemeClr val="tx1"/>
                </a:solidFill>
                <a:effectLst/>
                <a:latin typeface="+mn-lt"/>
                <a:ea typeface="+mn-ea"/>
                <a:cs typeface="+mn-cs"/>
              </a:rPr>
              <a:t> &amp; </a:t>
            </a:r>
            <a:r>
              <a:rPr lang="en-US" sz="1200" kern="1200" dirty="0" err="1" smtClean="0">
                <a:solidFill>
                  <a:schemeClr val="tx1"/>
                </a:solidFill>
                <a:effectLst/>
                <a:latin typeface="+mn-lt"/>
                <a:ea typeface="+mn-ea"/>
                <a:cs typeface="+mn-cs"/>
              </a:rPr>
              <a:t>Kitto</a:t>
            </a:r>
            <a:r>
              <a:rPr lang="en-US" sz="1200" kern="1200" dirty="0" smtClean="0">
                <a:solidFill>
                  <a:schemeClr val="tx1"/>
                </a:solidFill>
                <a:effectLst/>
                <a:latin typeface="+mn-lt"/>
                <a:ea typeface="+mn-ea"/>
                <a:cs typeface="+mn-cs"/>
              </a:rPr>
              <a:t>, 2018).  Al Kuwaiti, Al </a:t>
            </a:r>
            <a:r>
              <a:rPr lang="en-US" sz="1200" kern="1200" dirty="0" err="1" smtClean="0">
                <a:solidFill>
                  <a:schemeClr val="tx1"/>
                </a:solidFill>
                <a:effectLst/>
                <a:latin typeface="+mn-lt"/>
                <a:ea typeface="+mn-ea"/>
                <a:cs typeface="+mn-cs"/>
              </a:rPr>
              <a:t>Muhanna</a:t>
            </a:r>
            <a:r>
              <a:rPr lang="en-US" sz="1200" kern="1200" dirty="0" smtClean="0">
                <a:solidFill>
                  <a:schemeClr val="tx1"/>
                </a:solidFill>
                <a:effectLst/>
                <a:latin typeface="+mn-lt"/>
                <a:ea typeface="+mn-ea"/>
                <a:cs typeface="+mn-cs"/>
              </a:rPr>
              <a:t> &amp; Al </a:t>
            </a:r>
            <a:r>
              <a:rPr lang="en-US" sz="1200" kern="1200" dirty="0" err="1" smtClean="0">
                <a:solidFill>
                  <a:schemeClr val="tx1"/>
                </a:solidFill>
                <a:effectLst/>
                <a:latin typeface="+mn-lt"/>
                <a:ea typeface="+mn-ea"/>
                <a:cs typeface="+mn-cs"/>
              </a:rPr>
              <a:t>Amri</a:t>
            </a:r>
            <a:r>
              <a:rPr lang="en-US" sz="1200" kern="1200" dirty="0" smtClean="0">
                <a:solidFill>
                  <a:schemeClr val="tx1"/>
                </a:solidFill>
                <a:effectLst/>
                <a:latin typeface="+mn-lt"/>
                <a:ea typeface="+mn-ea"/>
                <a:cs typeface="+mn-cs"/>
              </a:rPr>
              <a:t> (2018) suggests that the cyclic nature of the chain of activities in the healthcare system requires continuous improvement in the quest to achieving better healthcare through increased performance. To effectively upgrade the healthcare system, the industry has done away with the traditional concepts and adopted the new technological aspects that have seen the industry record better results. Augmented Reality training, Smart Technology, Patient-Customer Experience Personalization are some of the current innovations in the healthcare industry (Carlson &amp; Gagnon, 2016). Many countries have in the recent past adopted and utilized such technical aspects as the primary drive for the advancement in the healthcare industry both in present and beyond. The paper will therefore attempt to examine some of such healthcare quality improvement trends in Saudi Arabia and their impacts on the healthcare industry.  </a:t>
            </a:r>
            <a:endParaRPr lang="en-GB"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3EFF3043-A420-4A62-B629-AC3D61B03457}" type="slidenum">
              <a:rPr lang="en-US" smtClean="0"/>
              <a:t>2</a:t>
            </a:fld>
            <a:endParaRPr lang="en-US"/>
          </a:p>
        </p:txBody>
      </p:sp>
    </p:spTree>
    <p:extLst>
      <p:ext uri="{BB962C8B-B14F-4D97-AF65-F5344CB8AC3E}">
        <p14:creationId xmlns:p14="http://schemas.microsoft.com/office/powerpoint/2010/main" val="10882284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As </a:t>
            </a:r>
            <a:r>
              <a:rPr lang="en-US" sz="1200" kern="1200" dirty="0" err="1" smtClean="0">
                <a:solidFill>
                  <a:schemeClr val="tx1"/>
                </a:solidFill>
                <a:effectLst/>
                <a:latin typeface="+mn-lt"/>
                <a:ea typeface="+mn-ea"/>
                <a:cs typeface="+mn-cs"/>
              </a:rPr>
              <a:t>Gadolin</a:t>
            </a:r>
            <a:r>
              <a:rPr lang="en-US" sz="1200" kern="1200" dirty="0" smtClean="0">
                <a:solidFill>
                  <a:schemeClr val="tx1"/>
                </a:solidFill>
                <a:effectLst/>
                <a:latin typeface="+mn-lt"/>
                <a:ea typeface="+mn-ea"/>
                <a:cs typeface="+mn-cs"/>
              </a:rPr>
              <a:t> &amp; </a:t>
            </a:r>
            <a:r>
              <a:rPr lang="en-US" sz="1200" kern="1200" dirty="0" err="1" smtClean="0">
                <a:solidFill>
                  <a:schemeClr val="tx1"/>
                </a:solidFill>
                <a:effectLst/>
                <a:latin typeface="+mn-lt"/>
                <a:ea typeface="+mn-ea"/>
                <a:cs typeface="+mn-cs"/>
              </a:rPr>
              <a:t>Andersson</a:t>
            </a:r>
            <a:r>
              <a:rPr lang="en-US" sz="1200" kern="1200" dirty="0" smtClean="0">
                <a:solidFill>
                  <a:schemeClr val="tx1"/>
                </a:solidFill>
                <a:effectLst/>
                <a:latin typeface="+mn-lt"/>
                <a:ea typeface="+mn-ea"/>
                <a:cs typeface="+mn-cs"/>
              </a:rPr>
              <a:t> (2017) argues, the high increase in diversification and population in Saudi Arabia has called for various changes in various factors across the country. The healthcare industry, in lieu of the large number, resorted to more innovations that would see quality healthcare is improved. Augmented Reality (AR) Training is one such trend that evolved to boost the quality of healthcare. Augmented reality traces its origin from U.S Air Force Research Laboratory where it was successfully used to orient and position augmented content (Carlson &amp; Gagnon, 2016). In the healthcare industry, Augmented Reality has been used in mass training of healthcare workers thus combating the shortage of healthcare trained professionals. Carlson &amp; Gagnon (2016) also acknowledges that Augmented Reality has been used in Saudi Arabia to assist healthcare professionals to expand their knowledge through the acquisition of new skills thus improving the quality of healthcare.</a:t>
            </a:r>
            <a:endParaRPr lang="en-GB"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3EFF3043-A420-4A62-B629-AC3D61B03457}" type="slidenum">
              <a:rPr lang="en-US" smtClean="0"/>
              <a:t>3</a:t>
            </a:fld>
            <a:endParaRPr lang="en-US"/>
          </a:p>
        </p:txBody>
      </p:sp>
    </p:spTree>
    <p:extLst>
      <p:ext uri="{BB962C8B-B14F-4D97-AF65-F5344CB8AC3E}">
        <p14:creationId xmlns:p14="http://schemas.microsoft.com/office/powerpoint/2010/main" val="108822848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In Saudi Arabia, Augmented Reality has</a:t>
            </a:r>
            <a:r>
              <a:rPr lang="en-US" sz="1200" kern="1200" baseline="0" dirty="0" smtClean="0">
                <a:solidFill>
                  <a:schemeClr val="tx1"/>
                </a:solidFill>
                <a:effectLst/>
                <a:latin typeface="+mn-lt"/>
                <a:ea typeface="+mn-ea"/>
                <a:cs typeface="+mn-cs"/>
              </a:rPr>
              <a:t> greatly </a:t>
            </a:r>
            <a:r>
              <a:rPr lang="en-US" sz="1200" kern="1200" dirty="0" smtClean="0">
                <a:solidFill>
                  <a:schemeClr val="tx1"/>
                </a:solidFill>
                <a:effectLst/>
                <a:latin typeface="+mn-lt"/>
                <a:ea typeface="+mn-ea"/>
                <a:cs typeface="+mn-cs"/>
              </a:rPr>
              <a:t>benefited the healthcare system. Patient care management and education, pharmacy benefit management, and medical training are some of the specific sectors that have reaped heavily out of this current innovation. The adoption of this technological aspect has ensured effective research on the various surgeries thus leading to accurate performance of the complex surgeries (</a:t>
            </a:r>
            <a:r>
              <a:rPr lang="en-US" sz="1200" kern="1200" dirty="0" err="1" smtClean="0">
                <a:solidFill>
                  <a:schemeClr val="tx1"/>
                </a:solidFill>
                <a:effectLst/>
                <a:latin typeface="+mn-lt"/>
                <a:ea typeface="+mn-ea"/>
                <a:cs typeface="+mn-cs"/>
              </a:rPr>
              <a:t>Alsabban</a:t>
            </a:r>
            <a:r>
              <a:rPr lang="en-US" sz="1200" kern="1200" dirty="0" smtClean="0">
                <a:solidFill>
                  <a:schemeClr val="tx1"/>
                </a:solidFill>
                <a:effectLst/>
                <a:latin typeface="+mn-lt"/>
                <a:ea typeface="+mn-ea"/>
                <a:cs typeface="+mn-cs"/>
              </a:rPr>
              <a:t> &amp; </a:t>
            </a:r>
            <a:r>
              <a:rPr lang="en-US" sz="1200" kern="1200" dirty="0" err="1" smtClean="0">
                <a:solidFill>
                  <a:schemeClr val="tx1"/>
                </a:solidFill>
                <a:effectLst/>
                <a:latin typeface="+mn-lt"/>
                <a:ea typeface="+mn-ea"/>
                <a:cs typeface="+mn-cs"/>
              </a:rPr>
              <a:t>Kitto</a:t>
            </a:r>
            <a:r>
              <a:rPr lang="en-US" sz="1200" kern="1200" dirty="0" smtClean="0">
                <a:solidFill>
                  <a:schemeClr val="tx1"/>
                </a:solidFill>
                <a:effectLst/>
                <a:latin typeface="+mn-lt"/>
                <a:ea typeface="+mn-ea"/>
                <a:cs typeface="+mn-cs"/>
              </a:rPr>
              <a:t>, 2018). The visually impaired and fitness management training has also not been left aside by the trend.</a:t>
            </a:r>
            <a:endParaRPr lang="en-GB"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3EFF3043-A420-4A62-B629-AC3D61B03457}" type="slidenum">
              <a:rPr lang="en-US" smtClean="0"/>
              <a:t>4</a:t>
            </a:fld>
            <a:endParaRPr lang="en-US"/>
          </a:p>
        </p:txBody>
      </p:sp>
    </p:spTree>
    <p:extLst>
      <p:ext uri="{BB962C8B-B14F-4D97-AF65-F5344CB8AC3E}">
        <p14:creationId xmlns:p14="http://schemas.microsoft.com/office/powerpoint/2010/main" val="10882284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In the healthcare system, various factors hinder the effective implementation of new technological aspects. Hardware issues, lack of regulations, public skepticism, physical safety risks are some of the challenges healthcare organizations face for the complete implementation of Augmented Reality (</a:t>
            </a:r>
            <a:r>
              <a:rPr lang="en-US" sz="1200" kern="1200" dirty="0" err="1" smtClean="0">
                <a:solidFill>
                  <a:schemeClr val="tx1"/>
                </a:solidFill>
                <a:effectLst/>
                <a:latin typeface="+mn-lt"/>
                <a:ea typeface="+mn-ea"/>
                <a:cs typeface="+mn-cs"/>
              </a:rPr>
              <a:t>Alsabban</a:t>
            </a:r>
            <a:r>
              <a:rPr lang="en-US" sz="1200" kern="1200" dirty="0" smtClean="0">
                <a:solidFill>
                  <a:schemeClr val="tx1"/>
                </a:solidFill>
                <a:effectLst/>
                <a:latin typeface="+mn-lt"/>
                <a:ea typeface="+mn-ea"/>
                <a:cs typeface="+mn-cs"/>
              </a:rPr>
              <a:t> &amp; </a:t>
            </a:r>
            <a:r>
              <a:rPr lang="en-US" sz="1200" kern="1200" dirty="0" err="1" smtClean="0">
                <a:solidFill>
                  <a:schemeClr val="tx1"/>
                </a:solidFill>
                <a:effectLst/>
                <a:latin typeface="+mn-lt"/>
                <a:ea typeface="+mn-ea"/>
                <a:cs typeface="+mn-cs"/>
              </a:rPr>
              <a:t>Kitto</a:t>
            </a:r>
            <a:r>
              <a:rPr lang="en-US" sz="1200" kern="1200" dirty="0" smtClean="0">
                <a:solidFill>
                  <a:schemeClr val="tx1"/>
                </a:solidFill>
                <a:effectLst/>
                <a:latin typeface="+mn-lt"/>
                <a:ea typeface="+mn-ea"/>
                <a:cs typeface="+mn-cs"/>
              </a:rPr>
              <a:t>, 2018). For Hardware issues, AR headsets tend to be bulky and quite expensive for many healthcare organizations. Many healthcare organizations as well as lack regulations that would otherwise be used to govern the augmented reality usage. Carlson &amp; Gagnon (2016), describes public skepticism as a common barrier whereby most consumers lack awareness of the applications and the benefits of augmented reality. Most importantly, many healthcare organizations fear the risks associated with the applications of augmented reality. </a:t>
            </a:r>
            <a:endParaRPr lang="en-GB"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3EFF3043-A420-4A62-B629-AC3D61B03457}" type="slidenum">
              <a:rPr lang="en-US" smtClean="0"/>
              <a:t>5</a:t>
            </a:fld>
            <a:endParaRPr lang="en-US"/>
          </a:p>
        </p:txBody>
      </p:sp>
    </p:spTree>
    <p:extLst>
      <p:ext uri="{BB962C8B-B14F-4D97-AF65-F5344CB8AC3E}">
        <p14:creationId xmlns:p14="http://schemas.microsoft.com/office/powerpoint/2010/main" val="10882284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 medical and medical service sector have been simultaneously transformed following the application of Augmented Reality. Medical training has become effective with the introduction of Augmented Reality as a trend (</a:t>
            </a:r>
            <a:r>
              <a:rPr lang="en-US" sz="1200" kern="1200" dirty="0" err="1" smtClean="0">
                <a:solidFill>
                  <a:schemeClr val="tx1"/>
                </a:solidFill>
                <a:effectLst/>
                <a:latin typeface="+mn-lt"/>
                <a:ea typeface="+mn-ea"/>
                <a:cs typeface="+mn-cs"/>
              </a:rPr>
              <a:t>Alsabban</a:t>
            </a:r>
            <a:r>
              <a:rPr lang="en-US" sz="1200" kern="1200" dirty="0" smtClean="0">
                <a:solidFill>
                  <a:schemeClr val="tx1"/>
                </a:solidFill>
                <a:effectLst/>
                <a:latin typeface="+mn-lt"/>
                <a:ea typeface="+mn-ea"/>
                <a:cs typeface="+mn-cs"/>
              </a:rPr>
              <a:t> &amp; </a:t>
            </a:r>
            <a:r>
              <a:rPr lang="en-US" sz="1200" kern="1200" dirty="0" err="1" smtClean="0">
                <a:solidFill>
                  <a:schemeClr val="tx1"/>
                </a:solidFill>
                <a:effectLst/>
                <a:latin typeface="+mn-lt"/>
                <a:ea typeface="+mn-ea"/>
                <a:cs typeface="+mn-cs"/>
              </a:rPr>
              <a:t>Kitto</a:t>
            </a:r>
            <a:r>
              <a:rPr lang="en-US" sz="1200" kern="1200" dirty="0" smtClean="0">
                <a:solidFill>
                  <a:schemeClr val="tx1"/>
                </a:solidFill>
                <a:effectLst/>
                <a:latin typeface="+mn-lt"/>
                <a:ea typeface="+mn-ea"/>
                <a:cs typeface="+mn-cs"/>
              </a:rPr>
              <a:t>, 2018). More surgical research through augmented reality has enhanced effective surgical operations. Al Kuwaiti et al., (2018) argues that patients have reaped heavily from the innovation based on the pertinent health information offered in the training programs. Augmented Reality has thus not only helped in increasing the efficiency of healthcare operations but also saving the lives of many patients.</a:t>
            </a:r>
            <a:endParaRPr lang="en-GB"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3EFF3043-A420-4A62-B629-AC3D61B03457}" type="slidenum">
              <a:rPr lang="en-US" smtClean="0"/>
              <a:t>6</a:t>
            </a:fld>
            <a:endParaRPr lang="en-US"/>
          </a:p>
        </p:txBody>
      </p:sp>
    </p:spTree>
    <p:extLst>
      <p:ext uri="{BB962C8B-B14F-4D97-AF65-F5344CB8AC3E}">
        <p14:creationId xmlns:p14="http://schemas.microsoft.com/office/powerpoint/2010/main" val="108822848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The Saudi Arabia healthcare industry adopted smart technology in aid to boost their clinical operations. The need and desire to make health care operations more effective and efficient facilitated most healthcare organizations to adopt smart technology (Al Kuwaiti et al., 2018). After the reimbursement of the Medicare legislation, the healthcare system began to adopt the computerized system of operations. As </a:t>
            </a:r>
            <a:r>
              <a:rPr lang="en-US" sz="1200" kern="1200" dirty="0" err="1" smtClean="0">
                <a:solidFill>
                  <a:schemeClr val="tx1"/>
                </a:solidFill>
                <a:effectLst/>
                <a:latin typeface="+mn-lt"/>
                <a:ea typeface="+mn-ea"/>
                <a:cs typeface="+mn-cs"/>
              </a:rPr>
              <a:t>Chau</a:t>
            </a:r>
            <a:r>
              <a:rPr lang="en-US" sz="1200" kern="1200" dirty="0" smtClean="0">
                <a:solidFill>
                  <a:schemeClr val="tx1"/>
                </a:solidFill>
                <a:effectLst/>
                <a:latin typeface="+mn-lt"/>
                <a:ea typeface="+mn-ea"/>
                <a:cs typeface="+mn-cs"/>
              </a:rPr>
              <a:t> et al., (2019) argue, the desire to improve patient care and comfort was the main reason for introducing smart technology in the healthcare industry. Smart devices such as smart beds, computers, robots have immensely contributed to efficient clinical operations. smart beds, for instance, have been used in self- adjustment of the beds for better support of patients with various complications.</a:t>
            </a:r>
            <a:endParaRPr lang="en-US" dirty="0"/>
          </a:p>
        </p:txBody>
      </p:sp>
      <p:sp>
        <p:nvSpPr>
          <p:cNvPr id="4" name="Slide Number Placeholder 3"/>
          <p:cNvSpPr>
            <a:spLocks noGrp="1"/>
          </p:cNvSpPr>
          <p:nvPr>
            <p:ph type="sldNum" sz="quarter" idx="10"/>
          </p:nvPr>
        </p:nvSpPr>
        <p:spPr/>
        <p:txBody>
          <a:bodyPr/>
          <a:lstStyle/>
          <a:p>
            <a:fld id="{3EFF3043-A420-4A62-B629-AC3D61B03457}" type="slidenum">
              <a:rPr lang="en-US" smtClean="0"/>
              <a:t>7</a:t>
            </a:fld>
            <a:endParaRPr lang="en-US"/>
          </a:p>
        </p:txBody>
      </p:sp>
    </p:spTree>
    <p:extLst>
      <p:ext uri="{BB962C8B-B14F-4D97-AF65-F5344CB8AC3E}">
        <p14:creationId xmlns:p14="http://schemas.microsoft.com/office/powerpoint/2010/main" val="108822848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 patient care management sector has significantly benefited from smart technology. The smart technology appliances such as surgical robots, smart beds artificial intelligence among other devices have helped in the proper diagnoses of various diseases (</a:t>
            </a:r>
            <a:r>
              <a:rPr lang="en-US" sz="1200" kern="1200" dirty="0" err="1" smtClean="0">
                <a:solidFill>
                  <a:schemeClr val="tx1"/>
                </a:solidFill>
                <a:effectLst/>
                <a:latin typeface="+mn-lt"/>
                <a:ea typeface="+mn-ea"/>
                <a:cs typeface="+mn-cs"/>
              </a:rPr>
              <a:t>Chau</a:t>
            </a:r>
            <a:r>
              <a:rPr lang="en-US" sz="1200" kern="1200" dirty="0" smtClean="0">
                <a:solidFill>
                  <a:schemeClr val="tx1"/>
                </a:solidFill>
                <a:effectLst/>
                <a:latin typeface="+mn-lt"/>
                <a:ea typeface="+mn-ea"/>
                <a:cs typeface="+mn-cs"/>
              </a:rPr>
              <a:t> et al., 2019). The clinical department, through the use of smart devices like computers, has also generated accurate data that has been effective for making proper medical recommendations of patients. generally, smart technology has been efficient in virtual medical operations, disease prevention, and risk monitoring as well as patient diagnosis and treatment hence better healthcare.</a:t>
            </a:r>
            <a:endParaRPr lang="en-GB"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3EFF3043-A420-4A62-B629-AC3D61B03457}" type="slidenum">
              <a:rPr lang="en-US" smtClean="0"/>
              <a:t>8</a:t>
            </a:fld>
            <a:endParaRPr lang="en-US"/>
          </a:p>
        </p:txBody>
      </p:sp>
    </p:spTree>
    <p:extLst>
      <p:ext uri="{BB962C8B-B14F-4D97-AF65-F5344CB8AC3E}">
        <p14:creationId xmlns:p14="http://schemas.microsoft.com/office/powerpoint/2010/main" val="108822848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 implementation of smart technology is hampered by various factors. First, the high cost of smart technology implementation deters many healthcare organizations from installing smart technology appliances (Al Kuwaiti et al., 2018). The implementation of smart technology devices like clinic robots are quite expensive. Again, training on the usage of smart technology is always time-consuming. The staff members take a relatively longer time training on how to use smart technology devices. The scarcity of technical resources is another big blow to the implementation of smart technology in the healthcare industry (</a:t>
            </a:r>
            <a:r>
              <a:rPr lang="en-US" sz="1200" kern="1200" dirty="0" err="1" smtClean="0">
                <a:solidFill>
                  <a:schemeClr val="tx1"/>
                </a:solidFill>
                <a:effectLst/>
                <a:latin typeface="+mn-lt"/>
                <a:ea typeface="+mn-ea"/>
                <a:cs typeface="+mn-cs"/>
              </a:rPr>
              <a:t>Chau</a:t>
            </a:r>
            <a:r>
              <a:rPr lang="en-US" sz="1200" kern="1200" dirty="0" smtClean="0">
                <a:solidFill>
                  <a:schemeClr val="tx1"/>
                </a:solidFill>
                <a:effectLst/>
                <a:latin typeface="+mn-lt"/>
                <a:ea typeface="+mn-ea"/>
                <a:cs typeface="+mn-cs"/>
              </a:rPr>
              <a:t> et al., 2019). The private and small clinical establishments in Saudi Arabia often experience the challenge of enough technical team.</a:t>
            </a:r>
            <a:endParaRPr lang="en-GB"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3EFF3043-A420-4A62-B629-AC3D61B03457}" type="slidenum">
              <a:rPr lang="en-US" smtClean="0"/>
              <a:t>9</a:t>
            </a:fld>
            <a:endParaRPr lang="en-US"/>
          </a:p>
        </p:txBody>
      </p:sp>
    </p:spTree>
    <p:extLst>
      <p:ext uri="{BB962C8B-B14F-4D97-AF65-F5344CB8AC3E}">
        <p14:creationId xmlns:p14="http://schemas.microsoft.com/office/powerpoint/2010/main" val="108822848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Smart technology plays an integral role in the healthcare industry. The use of smart technology ensures an increase in the efficiency of healthcare operations, improving the quality of the services, and also reducing the cost of operations (</a:t>
            </a:r>
            <a:r>
              <a:rPr lang="en-US" sz="1200" kern="1200" dirty="0" err="1" smtClean="0">
                <a:solidFill>
                  <a:schemeClr val="tx1"/>
                </a:solidFill>
                <a:effectLst/>
                <a:latin typeface="+mn-lt"/>
                <a:ea typeface="+mn-ea"/>
                <a:cs typeface="+mn-cs"/>
              </a:rPr>
              <a:t>Chau</a:t>
            </a:r>
            <a:r>
              <a:rPr lang="en-US" sz="1200" kern="1200" dirty="0" smtClean="0">
                <a:solidFill>
                  <a:schemeClr val="tx1"/>
                </a:solidFill>
                <a:effectLst/>
                <a:latin typeface="+mn-lt"/>
                <a:ea typeface="+mn-ea"/>
                <a:cs typeface="+mn-cs"/>
              </a:rPr>
              <a:t> et al., 2019). The use of such devices as smartphones and computers facilitates prompt communication between clinicians, improves medication safety, reduces medical errors, encourages patient-centered care, and also increasing access to medical information.</a:t>
            </a:r>
            <a:endParaRPr lang="en-GB"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3EFF3043-A420-4A62-B629-AC3D61B03457}" type="slidenum">
              <a:rPr lang="en-US" smtClean="0"/>
              <a:t>10</a:t>
            </a:fld>
            <a:endParaRPr lang="en-US"/>
          </a:p>
        </p:txBody>
      </p:sp>
    </p:spTree>
    <p:extLst>
      <p:ext uri="{BB962C8B-B14F-4D97-AF65-F5344CB8AC3E}">
        <p14:creationId xmlns:p14="http://schemas.microsoft.com/office/powerpoint/2010/main" val="108822848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In conclusion, quality improvement in healthcare is tantamount to the service delivery approach adopted by the organization. The incorporation of the current innovation trends in the healthcare industry will lead to the achievement of quality healthcare. The use of smart technology and augmented training among other current trends in healthcare will ensure improved patient care for quality lives. Healthcare industries should therefore strive to in cooperating such trends into their systems for better health care.</a:t>
            </a:r>
            <a:endParaRPr lang="en-GB" sz="1200" kern="1200" dirty="0" smtClean="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10"/>
          </p:nvPr>
        </p:nvSpPr>
        <p:spPr/>
        <p:txBody>
          <a:bodyPr/>
          <a:lstStyle/>
          <a:p>
            <a:fld id="{6B3E5D93-377C-4C31-92BF-7F7CED471544}" type="slidenum">
              <a:rPr lang="en-US" smtClean="0"/>
              <a:t>11</a:t>
            </a:fld>
            <a:endParaRPr lang="en-US"/>
          </a:p>
        </p:txBody>
      </p:sp>
    </p:spTree>
    <p:extLst>
      <p:ext uri="{BB962C8B-B14F-4D97-AF65-F5344CB8AC3E}">
        <p14:creationId xmlns:p14="http://schemas.microsoft.com/office/powerpoint/2010/main" val="102965167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581191" y="1020431"/>
            <a:ext cx="10993549" cy="1475013"/>
          </a:xfrm>
          <a:effectLst/>
        </p:spPr>
        <p:txBody>
          <a:bodyPr anchor="b">
            <a:normAutofit/>
          </a:bodyPr>
          <a:lstStyle>
            <a:lvl1pPr>
              <a:defRPr sz="36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581194" y="2495445"/>
            <a:ext cx="10993546" cy="590321"/>
          </a:xfrm>
        </p:spPr>
        <p:txBody>
          <a:bodyPr anchor="t">
            <a:normAutofit/>
          </a:bodyPr>
          <a:lstStyle>
            <a:lvl1pPr marL="0" indent="0" algn="l">
              <a:buNone/>
              <a:defRPr sz="1600" cap="all">
                <a:solidFill>
                  <a:schemeClr val="accent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605951" y="5956137"/>
            <a:ext cx="2844800" cy="365125"/>
          </a:xfrm>
        </p:spPr>
        <p:txBody>
          <a:bodyPr/>
          <a:lstStyle>
            <a:lvl1pPr>
              <a:defRPr>
                <a:solidFill>
                  <a:schemeClr val="accent1">
                    <a:lumMod val="75000"/>
                    <a:lumOff val="25000"/>
                  </a:schemeClr>
                </a:solidFill>
              </a:defRPr>
            </a:lvl1pPr>
          </a:lstStyle>
          <a:p>
            <a:fld id="{B61BEF0D-F0BB-DE4B-95CE-6DB70DBA9567}" type="datetimeFigureOut">
              <a:rPr lang="en-US" dirty="0"/>
              <a:pPr/>
              <a:t>11/7/2020</a:t>
            </a:fld>
            <a:endParaRPr lang="en-US" dirty="0"/>
          </a:p>
        </p:txBody>
      </p:sp>
      <p:sp>
        <p:nvSpPr>
          <p:cNvPr id="5" name="Footer Placeholder 4"/>
          <p:cNvSpPr>
            <a:spLocks noGrp="1"/>
          </p:cNvSpPr>
          <p:nvPr>
            <p:ph type="ftr" sz="quarter" idx="11"/>
          </p:nvPr>
        </p:nvSpPr>
        <p:spPr>
          <a:xfrm>
            <a:off x="581192" y="5951811"/>
            <a:ext cx="6917210" cy="365125"/>
          </a:xfrm>
        </p:spPr>
        <p:txBody>
          <a:bodyPr/>
          <a:lstStyle>
            <a:lvl1pPr>
              <a:defRPr>
                <a:solidFill>
                  <a:schemeClr val="accent1">
                    <a:lumMod val="75000"/>
                    <a:lumOff val="25000"/>
                  </a:schemeClr>
                </a:solidFill>
              </a:defRPr>
            </a:lvl1pPr>
          </a:lstStyle>
          <a:p>
            <a:endParaRPr lang="en-US" dirty="0"/>
          </a:p>
        </p:txBody>
      </p:sp>
      <p:sp>
        <p:nvSpPr>
          <p:cNvPr id="6" name="Slide Number Placeholder 5"/>
          <p:cNvSpPr>
            <a:spLocks noGrp="1"/>
          </p:cNvSpPr>
          <p:nvPr>
            <p:ph type="sldNum" sz="quarter" idx="12"/>
          </p:nvPr>
        </p:nvSpPr>
        <p:spPr>
          <a:xfrm>
            <a:off x="10558300" y="5956137"/>
            <a:ext cx="1016440" cy="365125"/>
          </a:xfrm>
        </p:spPr>
        <p:txBody>
          <a:bodyPr/>
          <a:lstStyle>
            <a:lvl1pPr>
              <a:defRPr>
                <a:solidFill>
                  <a:schemeClr val="accent1">
                    <a:lumMod val="75000"/>
                    <a:lumOff val="25000"/>
                  </a:schemeClr>
                </a:solidFill>
              </a:defRPr>
            </a:lvl1p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702156"/>
            <a:ext cx="11029616" cy="1013800"/>
          </a:xfrm>
        </p:spPr>
        <p:txBody>
          <a:bodyPr/>
          <a:lstStyle/>
          <a:p>
            <a:r>
              <a:rPr lang="en-US"/>
              <a:t>Click to edit Master title style</a:t>
            </a:r>
            <a:endParaRPr lang="en-US" dirty="0"/>
          </a:p>
        </p:txBody>
      </p:sp>
      <p:sp>
        <p:nvSpPr>
          <p:cNvPr id="3" name="Content Placeholder 2"/>
          <p:cNvSpPr>
            <a:spLocks noGrp="1"/>
          </p:cNvSpPr>
          <p:nvPr>
            <p:ph idx="1"/>
          </p:nvPr>
        </p:nvSpPr>
        <p:spPr>
          <a:xfrm>
            <a:off x="581192" y="2180496"/>
            <a:ext cx="11029615" cy="367830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11/7/2020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10558300" y="5956137"/>
            <a:ext cx="1052508"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Rectangle 7"/>
          <p:cNvSpPr>
            <a:spLocks noChangeAspect="1"/>
          </p:cNvSpPr>
          <p:nvPr/>
        </p:nvSpPr>
        <p:spPr>
          <a:xfrm>
            <a:off x="447817" y="5141974"/>
            <a:ext cx="11290860"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3043910"/>
            <a:ext cx="11029615" cy="1497507"/>
          </a:xfrm>
        </p:spPr>
        <p:txBody>
          <a:bodyPr anchor="b">
            <a:normAutofit/>
          </a:bodyPr>
          <a:lstStyle>
            <a:lvl1pPr algn="l">
              <a:defRPr sz="3600" b="0" cap="all">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81192" y="4541417"/>
            <a:ext cx="11029615" cy="600556"/>
          </a:xfrm>
        </p:spPr>
        <p:txBody>
          <a:bodyPr anchor="t">
            <a:normAutofit/>
          </a:bodyPr>
          <a:lstStyle>
            <a:lvl1pPr marL="0" indent="0" algn="l">
              <a:buNone/>
              <a:defRPr sz="1800" cap="all">
                <a:solidFill>
                  <a:schemeClr val="accent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solidFill>
                  <a:schemeClr val="accent1">
                    <a:lumMod val="75000"/>
                    <a:lumOff val="25000"/>
                  </a:schemeClr>
                </a:solidFill>
              </a:defRPr>
            </a:lvl1pPr>
          </a:lstStyle>
          <a:p>
            <a:fld id="{B61BEF0D-F0BB-DE4B-95CE-6DB70DBA9567}" type="datetimeFigureOut">
              <a:rPr lang="en-US" dirty="0"/>
              <a:pPr/>
              <a:t>11/7/2020</a:t>
            </a:fld>
            <a:endParaRPr lang="en-US" dirty="0"/>
          </a:p>
        </p:txBody>
      </p:sp>
      <p:sp>
        <p:nvSpPr>
          <p:cNvPr id="5" name="Footer Placeholder 4"/>
          <p:cNvSpPr>
            <a:spLocks noGrp="1"/>
          </p:cNvSpPr>
          <p:nvPr>
            <p:ph type="ftr" sz="quarter" idx="11"/>
          </p:nvPr>
        </p:nvSpPr>
        <p:spPr/>
        <p:txBody>
          <a:bodyPr/>
          <a:lstStyle>
            <a:lvl1pPr>
              <a:defRPr>
                <a:solidFill>
                  <a:schemeClr val="accent1">
                    <a:lumMod val="75000"/>
                    <a:lumOff val="25000"/>
                  </a:schemeClr>
                </a:solidFill>
              </a:defRPr>
            </a:lvl1pPr>
          </a:lstStyle>
          <a:p>
            <a:endParaRPr lang="en-US" dirty="0"/>
          </a:p>
        </p:txBody>
      </p:sp>
      <p:sp>
        <p:nvSpPr>
          <p:cNvPr id="6" name="Slide Number Placeholder 5"/>
          <p:cNvSpPr>
            <a:spLocks noGrp="1"/>
          </p:cNvSpPr>
          <p:nvPr>
            <p:ph type="sldNum" sz="quarter" idx="12"/>
          </p:nvPr>
        </p:nvSpPr>
        <p:spPr/>
        <p:txBody>
          <a:bodyPr/>
          <a:lstStyle>
            <a:lvl1pPr>
              <a:defRPr>
                <a:solidFill>
                  <a:schemeClr val="accent1">
                    <a:lumMod val="75000"/>
                    <a:lumOff val="25000"/>
                  </a:schemeClr>
                </a:solidFill>
              </a:defRPr>
            </a:lvl1p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Rectangle 7"/>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729658"/>
            <a:ext cx="11029616" cy="988332"/>
          </a:xfrm>
        </p:spPr>
        <p:txBody>
          <a:bodyPr/>
          <a:lstStyle/>
          <a:p>
            <a:r>
              <a:rPr lang="en-US"/>
              <a:t>Click to edit Master title style</a:t>
            </a:r>
            <a:endParaRPr lang="en-US" dirty="0"/>
          </a:p>
        </p:txBody>
      </p:sp>
      <p:sp>
        <p:nvSpPr>
          <p:cNvPr id="3" name="Content Placeholder 2"/>
          <p:cNvSpPr>
            <a:spLocks noGrp="1"/>
          </p:cNvSpPr>
          <p:nvPr>
            <p:ph sz="half" idx="1"/>
          </p:nvPr>
        </p:nvSpPr>
        <p:spPr>
          <a:xfrm>
            <a:off x="581193" y="2228003"/>
            <a:ext cx="5422390"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8417" y="2228003"/>
            <a:ext cx="5422392"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11/7/2020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1" name="Rectangle 10"/>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2" name="Title 1"/>
          <p:cNvSpPr>
            <a:spLocks noGrp="1"/>
          </p:cNvSpPr>
          <p:nvPr>
            <p:ph type="title"/>
          </p:nvPr>
        </p:nvSpPr>
        <p:spPr>
          <a:xfrm>
            <a:off x="581193" y="729658"/>
            <a:ext cx="11029616" cy="988332"/>
          </a:xfrm>
        </p:spPr>
        <p:txBody>
          <a:bodyPr/>
          <a:lstStyle/>
          <a:p>
            <a:r>
              <a:rPr lang="en-US"/>
              <a:t>Click to edit Master title style</a:t>
            </a:r>
            <a:endParaRPr lang="en-US" dirty="0"/>
          </a:p>
        </p:txBody>
      </p:sp>
      <p:sp>
        <p:nvSpPr>
          <p:cNvPr id="3" name="Text Placeholder 2"/>
          <p:cNvSpPr>
            <a:spLocks noGrp="1"/>
          </p:cNvSpPr>
          <p:nvPr>
            <p:ph type="body" idx="1"/>
          </p:nvPr>
        </p:nvSpPr>
        <p:spPr>
          <a:xfrm>
            <a:off x="887219" y="2250892"/>
            <a:ext cx="5087075" cy="536005"/>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81194" y="2926052"/>
            <a:ext cx="5393100"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523735" y="2250892"/>
            <a:ext cx="5087073" cy="553373"/>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709" y="2926052"/>
            <a:ext cx="5393100"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11/7/2020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B61BEF0D-F0BB-DE4B-95CE-6DB70DBA9567}" type="datetimeFigureOut">
              <a:rPr lang="en-US" dirty="0"/>
              <a:pPr/>
              <a:t>11/7/2020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
        <p:nvSpPr>
          <p:cNvPr id="7" name="Rectangle 6"/>
          <p:cNvSpPr>
            <a:spLocks noChangeAspect="1"/>
          </p:cNvSpPr>
          <p:nvPr/>
        </p:nvSpPr>
        <p:spPr>
          <a:xfrm>
            <a:off x="440683"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8" name="Title 1"/>
          <p:cNvSpPr>
            <a:spLocks noGrp="1"/>
          </p:cNvSpPr>
          <p:nvPr>
            <p:ph type="title"/>
          </p:nvPr>
        </p:nvSpPr>
        <p:spPr>
          <a:xfrm>
            <a:off x="575894" y="729658"/>
            <a:ext cx="11029616" cy="988332"/>
          </a:xfrm>
        </p:spPr>
        <p:txBody>
          <a:bodyPr/>
          <a:lstStyle/>
          <a:p>
            <a:r>
              <a:rPr lang="en-US"/>
              <a:t>Click to edit Master title style</a:t>
            </a:r>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11/7/2020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Rectangle 8"/>
          <p:cNvSpPr>
            <a:spLocks noChangeAspect="1"/>
          </p:cNvSpPr>
          <p:nvPr/>
        </p:nvSpPr>
        <p:spPr>
          <a:xfrm>
            <a:off x="447817" y="5141973"/>
            <a:ext cx="11298200" cy="127470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5262296"/>
            <a:ext cx="4909445" cy="689514"/>
          </a:xfrm>
        </p:spPr>
        <p:txBody>
          <a:bodyPr anchor="ctr"/>
          <a:lstStyle>
            <a:lvl1pPr algn="l">
              <a:defRPr sz="2000" b="0">
                <a:solidFill>
                  <a:schemeClr val="accent1">
                    <a:lumMod val="75000"/>
                    <a:lumOff val="25000"/>
                  </a:schemeClr>
                </a:solidFill>
              </a:defRPr>
            </a:lvl1pPr>
          </a:lstStyle>
          <a:p>
            <a:r>
              <a:rPr lang="en-US"/>
              <a:t>Click to edit Master title style</a:t>
            </a:r>
            <a:endParaRPr lang="en-US" dirty="0"/>
          </a:p>
        </p:txBody>
      </p:sp>
      <p:sp>
        <p:nvSpPr>
          <p:cNvPr id="3" name="Content Placeholder 2"/>
          <p:cNvSpPr>
            <a:spLocks noGrp="1"/>
          </p:cNvSpPr>
          <p:nvPr>
            <p:ph idx="1"/>
          </p:nvPr>
        </p:nvSpPr>
        <p:spPr>
          <a:xfrm>
            <a:off x="447816" y="601200"/>
            <a:ext cx="11292840" cy="4204800"/>
          </a:xfrm>
        </p:spPr>
        <p:txBody>
          <a:bodyPr anchor="ctr">
            <a:normAutofit/>
          </a:bodyPr>
          <a:lstStyle>
            <a:lvl1pPr>
              <a:defRPr sz="2000">
                <a:solidFill>
                  <a:schemeClr val="tx2"/>
                </a:solidFill>
              </a:defRPr>
            </a:lvl1pPr>
            <a:lvl2pPr>
              <a:defRPr sz="1800">
                <a:solidFill>
                  <a:schemeClr val="tx2"/>
                </a:solidFill>
              </a:defRPr>
            </a:lvl2pPr>
            <a:lvl3pPr>
              <a:defRPr sz="1600">
                <a:solidFill>
                  <a:schemeClr val="tx2"/>
                </a:solidFill>
              </a:defRPr>
            </a:lvl3pPr>
            <a:lvl4pPr>
              <a:defRPr sz="1400">
                <a:solidFill>
                  <a:schemeClr val="tx2"/>
                </a:solidFill>
              </a:defRPr>
            </a:lvl4pPr>
            <a:lvl5pPr>
              <a:defRPr sz="1400">
                <a:solidFill>
                  <a:schemeClr val="tx2"/>
                </a:solidFill>
              </a:defRPr>
            </a:lvl5pPr>
            <a:lvl6pPr>
              <a:defRPr sz="1400">
                <a:solidFill>
                  <a:schemeClr val="tx2"/>
                </a:solidFill>
              </a:defRPr>
            </a:lvl6pPr>
            <a:lvl7pPr>
              <a:defRPr sz="1400">
                <a:solidFill>
                  <a:schemeClr val="tx2"/>
                </a:solidFill>
              </a:defRPr>
            </a:lvl7pPr>
            <a:lvl8pPr>
              <a:defRPr sz="1400">
                <a:solidFill>
                  <a:schemeClr val="tx2"/>
                </a:solidFill>
              </a:defRPr>
            </a:lvl8pPr>
            <a:lvl9pPr>
              <a:defRPr sz="1400">
                <a:solidFill>
                  <a:schemeClr val="tx2"/>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740823" y="5262296"/>
            <a:ext cx="5869987" cy="689515"/>
          </a:xfrm>
        </p:spPr>
        <p:txBody>
          <a:bodyPr anchor="ctr">
            <a:normAutofit/>
          </a:bodyPr>
          <a:lstStyle>
            <a:lvl1pPr marL="0" indent="0" algn="r">
              <a:buNone/>
              <a:defRPr sz="1100">
                <a:solidFill>
                  <a:schemeClr val="bg1"/>
                </a:solidFill>
              </a:defRPr>
            </a:lvl1pPr>
            <a:lvl2pPr marL="457200" indent="0">
              <a:buNone/>
              <a:defRPr sz="11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solidFill>
                  <a:schemeClr val="accent1">
                    <a:lumMod val="75000"/>
                    <a:lumOff val="25000"/>
                  </a:schemeClr>
                </a:solidFill>
              </a:defRPr>
            </a:lvl1pPr>
          </a:lstStyle>
          <a:p>
            <a:fld id="{B61BEF0D-F0BB-DE4B-95CE-6DB70DBA9567}" type="datetimeFigureOut">
              <a:rPr lang="en-US" dirty="0"/>
              <a:pPr/>
              <a:t>11/7/2020</a:t>
            </a:fld>
            <a:endParaRPr lang="en-US" dirty="0"/>
          </a:p>
        </p:txBody>
      </p:sp>
      <p:sp>
        <p:nvSpPr>
          <p:cNvPr id="6" name="Footer Placeholder 5"/>
          <p:cNvSpPr>
            <a:spLocks noGrp="1"/>
          </p:cNvSpPr>
          <p:nvPr>
            <p:ph type="ftr" sz="quarter" idx="11"/>
          </p:nvPr>
        </p:nvSpPr>
        <p:spPr/>
        <p:txBody>
          <a:bodyPr/>
          <a:lstStyle>
            <a:lvl1pPr>
              <a:defRPr>
                <a:solidFill>
                  <a:schemeClr val="accent1">
                    <a:lumMod val="75000"/>
                    <a:lumOff val="25000"/>
                  </a:schemeClr>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accent1">
                    <a:lumMod val="75000"/>
                    <a:lumOff val="25000"/>
                  </a:schemeClr>
                </a:solidFill>
              </a:defRPr>
            </a:lvl1p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1193" y="4693389"/>
            <a:ext cx="11029616" cy="566738"/>
          </a:xfrm>
        </p:spPr>
        <p:txBody>
          <a:bodyPr anchor="b">
            <a:normAutofit/>
          </a:bodyPr>
          <a:lstStyle>
            <a:lvl1pPr algn="l">
              <a:defRPr sz="2400" b="0">
                <a:solidFill>
                  <a:schemeClr val="accent1"/>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447817" y="599725"/>
            <a:ext cx="11290859" cy="3557252"/>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581192" y="5260127"/>
            <a:ext cx="11029617" cy="598671"/>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11/7/2020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8" name="Rectangle 7"/>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9" name="Title 1"/>
          <p:cNvSpPr>
            <a:spLocks noGrp="1"/>
          </p:cNvSpPr>
          <p:nvPr>
            <p:ph type="title"/>
          </p:nvPr>
        </p:nvSpPr>
        <p:spPr>
          <a:xfrm>
            <a:off x="581192" y="702156"/>
            <a:ext cx="11029616" cy="1013800"/>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lvl1pPr algn="l">
              <a:defRPr/>
            </a:lvl1pPr>
            <a:lvl2pPr algn="l">
              <a:defRPr/>
            </a:lvl2pPr>
            <a:lvl3pPr algn="l">
              <a:defRPr/>
            </a:lvl3pPr>
            <a:lvl4pPr algn="l">
              <a:defRPr/>
            </a:lvl4pPr>
            <a:lvl5pPr algn="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11/7/2020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a:spLocks noChangeAspect="1"/>
          </p:cNvSpPr>
          <p:nvPr/>
        </p:nvSpPr>
        <p:spPr>
          <a:xfrm>
            <a:off x="8839201" y="599725"/>
            <a:ext cx="2906817" cy="581695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839201" y="675726"/>
            <a:ext cx="2004164" cy="518307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774923" y="675726"/>
            <a:ext cx="7896279" cy="5183073"/>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8993673" y="5956137"/>
            <a:ext cx="1328141" cy="365125"/>
          </a:xfrm>
        </p:spPr>
        <p:txBody>
          <a:bodyPr/>
          <a:lstStyle>
            <a:lvl1pPr>
              <a:defRPr>
                <a:solidFill>
                  <a:schemeClr val="accent1">
                    <a:lumMod val="75000"/>
                    <a:lumOff val="25000"/>
                  </a:schemeClr>
                </a:solidFill>
              </a:defRPr>
            </a:lvl1pPr>
          </a:lstStyle>
          <a:p>
            <a:fld id="{B61BEF0D-F0BB-DE4B-95CE-6DB70DBA9567}" type="datetimeFigureOut">
              <a:rPr lang="en-US" dirty="0"/>
              <a:pPr/>
              <a:t>11/7/2020</a:t>
            </a:fld>
            <a:endParaRPr lang="en-US" dirty="0"/>
          </a:p>
        </p:txBody>
      </p:sp>
      <p:sp>
        <p:nvSpPr>
          <p:cNvPr id="5" name="Footer Placeholder 4"/>
          <p:cNvSpPr>
            <a:spLocks noGrp="1"/>
          </p:cNvSpPr>
          <p:nvPr>
            <p:ph type="ftr" sz="quarter" idx="11"/>
          </p:nvPr>
        </p:nvSpPr>
        <p:spPr>
          <a:xfrm>
            <a:off x="774923" y="5951811"/>
            <a:ext cx="7896279" cy="365125"/>
          </a:xfrm>
        </p:spPr>
        <p:txBody>
          <a:bodyPr/>
          <a:lstStyle/>
          <a:p>
            <a:endParaRPr lang="en-US" dirty="0"/>
          </a:p>
        </p:txBody>
      </p:sp>
      <p:sp>
        <p:nvSpPr>
          <p:cNvPr id="6" name="Slide Number Placeholder 5"/>
          <p:cNvSpPr>
            <a:spLocks noGrp="1"/>
          </p:cNvSpPr>
          <p:nvPr>
            <p:ph type="sldNum" sz="quarter" idx="12"/>
          </p:nvPr>
        </p:nvSpPr>
        <p:spPr>
          <a:xfrm>
            <a:off x="10446615" y="5956137"/>
            <a:ext cx="1164195" cy="365125"/>
          </a:xfrm>
        </p:spPr>
        <p:txBody>
          <a:bodyPr/>
          <a:lstStyle>
            <a:lvl1pPr>
              <a:defRPr>
                <a:solidFill>
                  <a:schemeClr val="accent1">
                    <a:lumMod val="75000"/>
                    <a:lumOff val="25000"/>
                  </a:schemeClr>
                </a:solidFill>
              </a:defRPr>
            </a:lvl1p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1192" y="705124"/>
            <a:ext cx="11029616" cy="1189554"/>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581192" y="2336003"/>
            <a:ext cx="11029616" cy="3522794"/>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05951" y="5956137"/>
            <a:ext cx="2844799" cy="365125"/>
          </a:xfrm>
          <a:prstGeom prst="rect">
            <a:avLst/>
          </a:prstGeom>
        </p:spPr>
        <p:txBody>
          <a:bodyPr vert="horz" lIns="91440" tIns="45720" rIns="91440" bIns="45720" rtlCol="0" anchor="ctr"/>
          <a:lstStyle>
            <a:lvl1pPr algn="r">
              <a:defRPr sz="900">
                <a:solidFill>
                  <a:schemeClr val="accent2"/>
                </a:solidFill>
              </a:defRPr>
            </a:lvl1pPr>
          </a:lstStyle>
          <a:p>
            <a:fld id="{B61BEF0D-F0BB-DE4B-95CE-6DB70DBA9567}" type="datetimeFigureOut">
              <a:rPr lang="en-US" dirty="0"/>
              <a:pPr/>
              <a:t>11/7/2020</a:t>
            </a:fld>
            <a:endParaRPr lang="en-US" dirty="0"/>
          </a:p>
        </p:txBody>
      </p:sp>
      <p:sp>
        <p:nvSpPr>
          <p:cNvPr id="5" name="Footer Placeholder 4"/>
          <p:cNvSpPr>
            <a:spLocks noGrp="1"/>
          </p:cNvSpPr>
          <p:nvPr>
            <p:ph type="ftr" sz="quarter" idx="3"/>
          </p:nvPr>
        </p:nvSpPr>
        <p:spPr>
          <a:xfrm>
            <a:off x="581192" y="5951811"/>
            <a:ext cx="6917210" cy="365125"/>
          </a:xfrm>
          <a:prstGeom prst="rect">
            <a:avLst/>
          </a:prstGeom>
        </p:spPr>
        <p:txBody>
          <a:bodyPr vert="horz" lIns="91440" tIns="45720" rIns="91440" bIns="45720" rtlCol="0" anchor="ctr"/>
          <a:lstStyle>
            <a:lvl1pPr algn="l">
              <a:defRPr sz="900" cap="all">
                <a:solidFill>
                  <a:schemeClr val="accent2"/>
                </a:solidFill>
              </a:defRPr>
            </a:lvl1pPr>
          </a:lstStyle>
          <a:p>
            <a:endParaRPr lang="en-US" dirty="0"/>
          </a:p>
        </p:txBody>
      </p:sp>
      <p:sp>
        <p:nvSpPr>
          <p:cNvPr id="6" name="Slide Number Placeholder 5"/>
          <p:cNvSpPr>
            <a:spLocks noGrp="1"/>
          </p:cNvSpPr>
          <p:nvPr>
            <p:ph type="sldNum" sz="quarter" idx="4"/>
          </p:nvPr>
        </p:nvSpPr>
        <p:spPr>
          <a:xfrm>
            <a:off x="10558300" y="5956137"/>
            <a:ext cx="1052510" cy="365125"/>
          </a:xfrm>
          <a:prstGeom prst="rect">
            <a:avLst/>
          </a:prstGeom>
        </p:spPr>
        <p:txBody>
          <a:bodyPr vert="horz" lIns="91440" tIns="45720" rIns="91440" bIns="45720" rtlCol="0" anchor="ctr"/>
          <a:lstStyle>
            <a:lvl1pPr algn="r">
              <a:defRPr sz="900">
                <a:solidFill>
                  <a:schemeClr val="accent2"/>
                </a:solidFill>
              </a:defRPr>
            </a:lvl1pPr>
          </a:lstStyle>
          <a:p>
            <a:fld id="{D57F1E4F-1CFF-5643-939E-217C01CDF565}" type="slidenum">
              <a:rPr lang="en-US" dirty="0"/>
              <a:pPr/>
              <a:t>‹#›</a:t>
            </a:fld>
            <a:endParaRPr lang="en-US" dirty="0"/>
          </a:p>
        </p:txBody>
      </p:sp>
      <p:sp>
        <p:nvSpPr>
          <p:cNvPr id="9" name="Rectangle 8"/>
          <p:cNvSpPr/>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09067" y="1020431"/>
            <a:ext cx="10993549" cy="1475013"/>
          </a:xfrm>
        </p:spPr>
        <p:txBody>
          <a:bodyPr>
            <a:normAutofit/>
          </a:bodyPr>
          <a:lstStyle/>
          <a:p>
            <a:pPr algn="ctr"/>
            <a:r>
              <a:rPr lang="en-US" sz="4000" dirty="0"/>
              <a:t>Healthcare Quality Improvement Trends</a:t>
            </a:r>
            <a:r>
              <a:rPr lang="en-GB" sz="4000" dirty="0"/>
              <a:t/>
            </a:r>
            <a:br>
              <a:rPr lang="en-GB" sz="4000" dirty="0"/>
            </a:br>
            <a:r>
              <a:rPr lang="en-GB" sz="4000" dirty="0" smtClean="0"/>
              <a:t>in </a:t>
            </a:r>
            <a:r>
              <a:rPr lang="en-GB" sz="4000" dirty="0"/>
              <a:t>Saudi Arabia</a:t>
            </a:r>
            <a:endParaRPr lang="en-US" sz="3800" b="1" dirty="0"/>
          </a:p>
        </p:txBody>
      </p:sp>
      <p:sp>
        <p:nvSpPr>
          <p:cNvPr id="3" name="Subtitle 2"/>
          <p:cNvSpPr>
            <a:spLocks noGrp="1"/>
          </p:cNvSpPr>
          <p:nvPr>
            <p:ph type="subTitle" idx="1"/>
          </p:nvPr>
        </p:nvSpPr>
        <p:spPr>
          <a:xfrm>
            <a:off x="4760221" y="3599543"/>
            <a:ext cx="3373845" cy="1538057"/>
          </a:xfrm>
        </p:spPr>
        <p:txBody>
          <a:bodyPr>
            <a:normAutofit/>
          </a:bodyPr>
          <a:lstStyle/>
          <a:p>
            <a:pPr algn="ctr"/>
            <a:r>
              <a:rPr lang="en-US" sz="1800" cap="none" dirty="0" smtClean="0">
                <a:solidFill>
                  <a:schemeClr val="bg1"/>
                </a:solidFill>
              </a:rPr>
              <a:t>Student’s Name</a:t>
            </a:r>
          </a:p>
          <a:p>
            <a:pPr algn="ctr"/>
            <a:r>
              <a:rPr lang="en-US" sz="1800" cap="none" dirty="0" smtClean="0">
                <a:solidFill>
                  <a:schemeClr val="bg1"/>
                </a:solidFill>
              </a:rPr>
              <a:t>Institutional  Affiliation </a:t>
            </a:r>
            <a:endParaRPr lang="en-US" sz="1800" cap="none" dirty="0" smtClean="0">
              <a:solidFill>
                <a:schemeClr val="bg1"/>
              </a:solidFill>
            </a:endParaRPr>
          </a:p>
        </p:txBody>
      </p:sp>
    </p:spTree>
    <p:extLst>
      <p:ext uri="{BB962C8B-B14F-4D97-AF65-F5344CB8AC3E}">
        <p14:creationId xmlns:p14="http://schemas.microsoft.com/office/powerpoint/2010/main" val="3894698273"/>
      </p:ext>
    </p:extLst>
  </p:cSld>
  <p:clrMapOvr>
    <a:masterClrMapping/>
  </p:clrMapOvr>
  <p:transition spd="slow">
    <p:push dir="u"/>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15009" y="-505409"/>
            <a:ext cx="7704667" cy="1981200"/>
          </a:xfrm>
        </p:spPr>
        <p:txBody>
          <a:bodyPr/>
          <a:lstStyle/>
          <a:p>
            <a:pPr algn="ctr"/>
            <a:r>
              <a:rPr lang="en-US" b="1" dirty="0"/>
              <a:t>Introduction</a:t>
            </a:r>
            <a:endParaRPr lang="en-US" dirty="0"/>
          </a:p>
        </p:txBody>
      </p:sp>
      <p:sp>
        <p:nvSpPr>
          <p:cNvPr id="3" name="Content Placeholder 2"/>
          <p:cNvSpPr>
            <a:spLocks noGrp="1"/>
          </p:cNvSpPr>
          <p:nvPr>
            <p:ph idx="1"/>
          </p:nvPr>
        </p:nvSpPr>
        <p:spPr>
          <a:xfrm>
            <a:off x="435429" y="1856096"/>
            <a:ext cx="10632374" cy="5001905"/>
          </a:xfrm>
          <a:solidFill>
            <a:srgbClr val="FFC000"/>
          </a:solidFill>
        </p:spPr>
        <p:txBody>
          <a:bodyPr>
            <a:normAutofit/>
          </a:bodyPr>
          <a:lstStyle/>
          <a:p>
            <a:pPr lvl="1">
              <a:buFont typeface="Wingdings" pitchFamily="2" charset="2"/>
              <a:buChar char="§"/>
            </a:pPr>
            <a:r>
              <a:rPr lang="en-US" dirty="0" smtClean="0"/>
              <a:t>Quality </a:t>
            </a:r>
            <a:r>
              <a:rPr lang="en-US" dirty="0"/>
              <a:t>improvement refers to a systematic approach where healthcare organizations assess, monitor, and improves the quality standards in the organization </a:t>
            </a:r>
            <a:r>
              <a:rPr lang="en-US" dirty="0" smtClean="0"/>
              <a:t>(</a:t>
            </a:r>
            <a:r>
              <a:rPr lang="en-US" dirty="0" err="1" smtClean="0"/>
              <a:t>Alsabban</a:t>
            </a:r>
            <a:r>
              <a:rPr lang="en-US" dirty="0" smtClean="0"/>
              <a:t> </a:t>
            </a:r>
            <a:r>
              <a:rPr lang="en-US" dirty="0"/>
              <a:t>&amp; </a:t>
            </a:r>
            <a:r>
              <a:rPr lang="en-US" dirty="0" err="1"/>
              <a:t>Kitto</a:t>
            </a:r>
            <a:r>
              <a:rPr lang="en-US" dirty="0"/>
              <a:t>, 2018). </a:t>
            </a:r>
            <a:r>
              <a:rPr lang="en-US" dirty="0" smtClean="0"/>
              <a:t> </a:t>
            </a:r>
          </a:p>
          <a:p>
            <a:pPr lvl="1">
              <a:buFont typeface="Wingdings" pitchFamily="2" charset="2"/>
              <a:buChar char="§"/>
            </a:pPr>
            <a:r>
              <a:rPr lang="en-US" dirty="0"/>
              <a:t>T</a:t>
            </a:r>
            <a:r>
              <a:rPr lang="en-US" dirty="0" smtClean="0"/>
              <a:t>he </a:t>
            </a:r>
            <a:r>
              <a:rPr lang="en-US" dirty="0"/>
              <a:t>cyclic nature of the chain of activities in the healthcare system requires continuous improvement in the quest to achieving better healthcare through increased </a:t>
            </a:r>
            <a:r>
              <a:rPr lang="en-US" dirty="0" smtClean="0"/>
              <a:t>performance</a:t>
            </a:r>
            <a:r>
              <a:rPr lang="en-US" dirty="0"/>
              <a:t> </a:t>
            </a:r>
            <a:r>
              <a:rPr lang="en-US" dirty="0" smtClean="0"/>
              <a:t>(Al </a:t>
            </a:r>
            <a:r>
              <a:rPr lang="en-US" dirty="0"/>
              <a:t>Kuwaiti, </a:t>
            </a:r>
            <a:r>
              <a:rPr lang="en-US" dirty="0" smtClean="0"/>
              <a:t> Al </a:t>
            </a:r>
            <a:r>
              <a:rPr lang="en-US" dirty="0" err="1"/>
              <a:t>Muhanna</a:t>
            </a:r>
            <a:r>
              <a:rPr lang="en-US" dirty="0"/>
              <a:t> &amp; Al </a:t>
            </a:r>
            <a:r>
              <a:rPr lang="en-US" dirty="0" err="1" smtClean="0"/>
              <a:t>Amri</a:t>
            </a:r>
            <a:r>
              <a:rPr lang="en-US" dirty="0" smtClean="0"/>
              <a:t>, 2018</a:t>
            </a:r>
            <a:r>
              <a:rPr lang="en-US" dirty="0"/>
              <a:t>)</a:t>
            </a:r>
            <a:r>
              <a:rPr lang="en-US" dirty="0" smtClean="0"/>
              <a:t>. </a:t>
            </a:r>
          </a:p>
          <a:p>
            <a:pPr lvl="1">
              <a:buFont typeface="Wingdings" pitchFamily="2" charset="2"/>
              <a:buChar char="§"/>
            </a:pPr>
            <a:r>
              <a:rPr lang="en-US" dirty="0" smtClean="0"/>
              <a:t>The </a:t>
            </a:r>
            <a:r>
              <a:rPr lang="en-US" dirty="0"/>
              <a:t>healthcare </a:t>
            </a:r>
            <a:r>
              <a:rPr lang="en-US" dirty="0" smtClean="0"/>
              <a:t>system</a:t>
            </a:r>
            <a:r>
              <a:rPr lang="en-US" dirty="0"/>
              <a:t> </a:t>
            </a:r>
            <a:r>
              <a:rPr lang="en-US" dirty="0" smtClean="0"/>
              <a:t>is trying to  replace the </a:t>
            </a:r>
            <a:r>
              <a:rPr lang="en-US" dirty="0"/>
              <a:t>traditional </a:t>
            </a:r>
            <a:r>
              <a:rPr lang="en-US" dirty="0" smtClean="0"/>
              <a:t>concepts with new </a:t>
            </a:r>
            <a:r>
              <a:rPr lang="en-US" dirty="0"/>
              <a:t>technological </a:t>
            </a:r>
            <a:r>
              <a:rPr lang="en-US" dirty="0" smtClean="0"/>
              <a:t>aspects. </a:t>
            </a:r>
          </a:p>
          <a:p>
            <a:pPr lvl="1">
              <a:buFont typeface="Wingdings" pitchFamily="2" charset="2"/>
              <a:buChar char="§"/>
            </a:pPr>
            <a:r>
              <a:rPr lang="en-US" dirty="0"/>
              <a:t>Augmented Reality training, Smart Technology, </a:t>
            </a:r>
            <a:r>
              <a:rPr lang="en-US" dirty="0" smtClean="0"/>
              <a:t> and Patient-Customer </a:t>
            </a:r>
            <a:r>
              <a:rPr lang="en-US" dirty="0"/>
              <a:t>Experience Personalization are some of the current </a:t>
            </a:r>
            <a:r>
              <a:rPr lang="en-US" dirty="0"/>
              <a:t> </a:t>
            </a:r>
            <a:r>
              <a:rPr lang="en-US" dirty="0" smtClean="0"/>
              <a:t>trends in </a:t>
            </a:r>
            <a:r>
              <a:rPr lang="en-US" dirty="0"/>
              <a:t>the healthcare industry </a:t>
            </a:r>
            <a:r>
              <a:rPr lang="en-US" dirty="0" smtClean="0"/>
              <a:t> in Saudi Arabia (Carlson </a:t>
            </a:r>
            <a:r>
              <a:rPr lang="en-US" dirty="0"/>
              <a:t>&amp; Gagnon, </a:t>
            </a:r>
            <a:r>
              <a:rPr lang="en-US" dirty="0" smtClean="0"/>
              <a:t>2016).   </a:t>
            </a:r>
            <a:endParaRPr lang="en-US" dirty="0" smtClean="0"/>
          </a:p>
          <a:p>
            <a:pPr marL="324000" lvl="1" indent="0">
              <a:buNone/>
            </a:pPr>
            <a:endParaRPr lang="en-US" dirty="0"/>
          </a:p>
        </p:txBody>
      </p:sp>
    </p:spTree>
    <p:extLst>
      <p:ext uri="{BB962C8B-B14F-4D97-AF65-F5344CB8AC3E}">
        <p14:creationId xmlns:p14="http://schemas.microsoft.com/office/powerpoint/2010/main" val="27820867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2305" y="0"/>
            <a:ext cx="7704667" cy="2306913"/>
          </a:xfrm>
        </p:spPr>
        <p:txBody>
          <a:bodyPr/>
          <a:lstStyle/>
          <a:p>
            <a:pPr algn="ctr"/>
            <a:r>
              <a:rPr lang="en-US" b="1" dirty="0"/>
              <a:t>Augmented Reality as a Quality Improvement Trend in KSA </a:t>
            </a:r>
            <a:r>
              <a:rPr lang="en-US" b="1" dirty="0" smtClean="0"/>
              <a:t>healthcare:</a:t>
            </a:r>
            <a:r>
              <a:rPr lang="en-GB" dirty="0"/>
              <a:t> origins and aims</a:t>
            </a:r>
            <a:br>
              <a:rPr lang="en-GB" dirty="0"/>
            </a:br>
            <a:endParaRPr lang="en-US" dirty="0"/>
          </a:p>
        </p:txBody>
      </p:sp>
      <p:sp>
        <p:nvSpPr>
          <p:cNvPr id="3" name="Content Placeholder 2"/>
          <p:cNvSpPr>
            <a:spLocks noGrp="1"/>
          </p:cNvSpPr>
          <p:nvPr>
            <p:ph idx="1"/>
          </p:nvPr>
        </p:nvSpPr>
        <p:spPr>
          <a:xfrm>
            <a:off x="435428" y="1978925"/>
            <a:ext cx="11309267" cy="4879076"/>
          </a:xfrm>
          <a:solidFill>
            <a:srgbClr val="FFC000"/>
          </a:solidFill>
        </p:spPr>
        <p:txBody>
          <a:bodyPr>
            <a:normAutofit/>
          </a:bodyPr>
          <a:lstStyle/>
          <a:p>
            <a:pPr lvl="1">
              <a:buFont typeface="Wingdings" pitchFamily="2" charset="2"/>
              <a:buChar char="§"/>
            </a:pPr>
            <a:r>
              <a:rPr lang="en-US" dirty="0" smtClean="0"/>
              <a:t>Augmented </a:t>
            </a:r>
            <a:r>
              <a:rPr lang="en-US" dirty="0"/>
              <a:t>Reality (AR) Training is one such trend that evolved to boost the quality of healthcare</a:t>
            </a:r>
            <a:r>
              <a:rPr lang="en-US" dirty="0" smtClean="0"/>
              <a:t>.</a:t>
            </a:r>
          </a:p>
          <a:p>
            <a:pPr lvl="1">
              <a:buFont typeface="Wingdings" pitchFamily="2" charset="2"/>
              <a:buChar char="§"/>
            </a:pPr>
            <a:r>
              <a:rPr lang="en-US" dirty="0"/>
              <a:t>Augmented reality traces its origin from U.S Air Force Research Laboratory where it was successfully used to orient and position augmented content (Carlson &amp; Gagnon, 2016</a:t>
            </a:r>
            <a:r>
              <a:rPr lang="en-US" dirty="0" smtClean="0"/>
              <a:t>).</a:t>
            </a:r>
          </a:p>
          <a:p>
            <a:pPr lvl="1">
              <a:buFont typeface="Wingdings" pitchFamily="2" charset="2"/>
              <a:buChar char="§"/>
            </a:pPr>
            <a:r>
              <a:rPr lang="en-US" dirty="0"/>
              <a:t>In the healthcare industry, Augmented Reality has been used in mass training of healthcare workers thus combating the shortage of healthcare trained professionals</a:t>
            </a:r>
            <a:r>
              <a:rPr lang="en-US" dirty="0" smtClean="0"/>
              <a:t>.</a:t>
            </a:r>
          </a:p>
          <a:p>
            <a:pPr marL="324000" lvl="1" indent="0">
              <a:buNone/>
            </a:pPr>
            <a:endParaRPr lang="en-US" dirty="0"/>
          </a:p>
        </p:txBody>
      </p:sp>
    </p:spTree>
    <p:extLst>
      <p:ext uri="{BB962C8B-B14F-4D97-AF65-F5344CB8AC3E}">
        <p14:creationId xmlns:p14="http://schemas.microsoft.com/office/powerpoint/2010/main" val="27443034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15009" y="0"/>
            <a:ext cx="7704667" cy="1981200"/>
          </a:xfrm>
        </p:spPr>
        <p:txBody>
          <a:bodyPr/>
          <a:lstStyle/>
          <a:p>
            <a:pPr algn="ctr"/>
            <a:r>
              <a:rPr lang="en-US" b="1" dirty="0"/>
              <a:t>Healthcare sectors most Impacted by Augmented Reality</a:t>
            </a:r>
            <a:r>
              <a:rPr lang="en-GB" dirty="0"/>
              <a:t/>
            </a:r>
            <a:br>
              <a:rPr lang="en-GB" dirty="0"/>
            </a:br>
            <a:endParaRPr lang="en-US" dirty="0"/>
          </a:p>
        </p:txBody>
      </p:sp>
      <p:sp>
        <p:nvSpPr>
          <p:cNvPr id="3" name="Content Placeholder 2"/>
          <p:cNvSpPr>
            <a:spLocks noGrp="1"/>
          </p:cNvSpPr>
          <p:nvPr>
            <p:ph idx="1"/>
          </p:nvPr>
        </p:nvSpPr>
        <p:spPr>
          <a:xfrm>
            <a:off x="435429" y="2017487"/>
            <a:ext cx="11321142" cy="4462141"/>
          </a:xfrm>
          <a:solidFill>
            <a:srgbClr val="FFC000"/>
          </a:solidFill>
        </p:spPr>
        <p:txBody>
          <a:bodyPr>
            <a:normAutofit/>
          </a:bodyPr>
          <a:lstStyle/>
          <a:p>
            <a:pPr lvl="1">
              <a:buFont typeface="Wingdings" pitchFamily="2" charset="2"/>
              <a:buChar char="§"/>
            </a:pPr>
            <a:r>
              <a:rPr lang="en-US" dirty="0" smtClean="0"/>
              <a:t>Patient </a:t>
            </a:r>
            <a:r>
              <a:rPr lang="en-US" dirty="0"/>
              <a:t>care management and education, pharmacy benefit management, and medical training are some of the specific sectors that have reaped heavily out of this current innovation. </a:t>
            </a:r>
            <a:endParaRPr lang="en-US" dirty="0" smtClean="0"/>
          </a:p>
          <a:p>
            <a:pPr lvl="1">
              <a:buFont typeface="Wingdings" pitchFamily="2" charset="2"/>
              <a:buChar char="§"/>
            </a:pPr>
            <a:r>
              <a:rPr lang="en-US" dirty="0"/>
              <a:t>The adoption of this technological aspect has ensured effective research on the various surgeries thus leading to accurate performance of the complex surgeries (</a:t>
            </a:r>
            <a:r>
              <a:rPr lang="en-US" dirty="0" err="1"/>
              <a:t>Alsabban</a:t>
            </a:r>
            <a:r>
              <a:rPr lang="en-US" dirty="0"/>
              <a:t> &amp; </a:t>
            </a:r>
            <a:r>
              <a:rPr lang="en-US" dirty="0" err="1"/>
              <a:t>Kitto</a:t>
            </a:r>
            <a:r>
              <a:rPr lang="en-US" dirty="0"/>
              <a:t>, 2018</a:t>
            </a:r>
            <a:r>
              <a:rPr lang="en-US" dirty="0" smtClean="0"/>
              <a:t>). </a:t>
            </a:r>
            <a:endParaRPr lang="en-US" dirty="0" smtClean="0"/>
          </a:p>
        </p:txBody>
      </p:sp>
    </p:spTree>
    <p:extLst>
      <p:ext uri="{BB962C8B-B14F-4D97-AF65-F5344CB8AC3E}">
        <p14:creationId xmlns:p14="http://schemas.microsoft.com/office/powerpoint/2010/main" val="37625543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4066" y="0"/>
            <a:ext cx="7704667" cy="1981200"/>
          </a:xfrm>
        </p:spPr>
        <p:txBody>
          <a:bodyPr/>
          <a:lstStyle/>
          <a:p>
            <a:pPr algn="ctr"/>
            <a:r>
              <a:rPr lang="en-US" b="1" dirty="0"/>
              <a:t>Barriers to the implementation of Augmented Reality</a:t>
            </a:r>
            <a:r>
              <a:rPr lang="en-GB" dirty="0"/>
              <a:t/>
            </a:r>
            <a:br>
              <a:rPr lang="en-GB" dirty="0"/>
            </a:br>
            <a:endParaRPr lang="en-US" dirty="0"/>
          </a:p>
        </p:txBody>
      </p:sp>
      <p:sp>
        <p:nvSpPr>
          <p:cNvPr id="3" name="Content Placeholder 2"/>
          <p:cNvSpPr>
            <a:spLocks noGrp="1"/>
          </p:cNvSpPr>
          <p:nvPr>
            <p:ph idx="1"/>
          </p:nvPr>
        </p:nvSpPr>
        <p:spPr>
          <a:xfrm>
            <a:off x="435428" y="2017487"/>
            <a:ext cx="11328941" cy="4383313"/>
          </a:xfrm>
          <a:solidFill>
            <a:srgbClr val="FFC000"/>
          </a:solidFill>
        </p:spPr>
        <p:txBody>
          <a:bodyPr>
            <a:normAutofit/>
          </a:bodyPr>
          <a:lstStyle/>
          <a:p>
            <a:r>
              <a:rPr lang="en-US" dirty="0" smtClean="0"/>
              <a:t>Hardware issues</a:t>
            </a:r>
          </a:p>
          <a:p>
            <a:r>
              <a:rPr lang="en-US" dirty="0" smtClean="0"/>
              <a:t>lack </a:t>
            </a:r>
            <a:r>
              <a:rPr lang="en-US" dirty="0"/>
              <a:t>of </a:t>
            </a:r>
            <a:r>
              <a:rPr lang="en-US" dirty="0" smtClean="0"/>
              <a:t>regulations,</a:t>
            </a:r>
          </a:p>
          <a:p>
            <a:r>
              <a:rPr lang="en-US" dirty="0" smtClean="0"/>
              <a:t>public skepticism</a:t>
            </a:r>
          </a:p>
          <a:p>
            <a:r>
              <a:rPr lang="en-US" dirty="0" smtClean="0"/>
              <a:t>physical </a:t>
            </a:r>
            <a:r>
              <a:rPr lang="en-US" dirty="0"/>
              <a:t>safety </a:t>
            </a:r>
            <a:r>
              <a:rPr lang="en-US" dirty="0" smtClean="0"/>
              <a:t>risks.  </a:t>
            </a:r>
            <a:endParaRPr lang="en-US" dirty="0" smtClean="0"/>
          </a:p>
        </p:txBody>
      </p:sp>
    </p:spTree>
    <p:extLst>
      <p:ext uri="{BB962C8B-B14F-4D97-AF65-F5344CB8AC3E}">
        <p14:creationId xmlns:p14="http://schemas.microsoft.com/office/powerpoint/2010/main" val="8600973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87713" y="108740"/>
            <a:ext cx="7704667" cy="1981200"/>
          </a:xfrm>
        </p:spPr>
        <p:txBody>
          <a:bodyPr/>
          <a:lstStyle/>
          <a:p>
            <a:pPr algn="ctr"/>
            <a:r>
              <a:rPr lang="en-US" b="1" dirty="0"/>
              <a:t>Impacts of Augmented Reality in the healthcare organization</a:t>
            </a:r>
            <a:r>
              <a:rPr lang="en-GB" dirty="0"/>
              <a:t/>
            </a:r>
            <a:br>
              <a:rPr lang="en-GB" dirty="0"/>
            </a:br>
            <a:endParaRPr lang="en-US" dirty="0"/>
          </a:p>
        </p:txBody>
      </p:sp>
      <p:sp>
        <p:nvSpPr>
          <p:cNvPr id="3" name="Content Placeholder 2"/>
          <p:cNvSpPr>
            <a:spLocks noGrp="1"/>
          </p:cNvSpPr>
          <p:nvPr>
            <p:ph idx="1"/>
          </p:nvPr>
        </p:nvSpPr>
        <p:spPr>
          <a:xfrm>
            <a:off x="435429" y="2017487"/>
            <a:ext cx="11404270" cy="4462141"/>
          </a:xfrm>
          <a:solidFill>
            <a:srgbClr val="FFC000"/>
          </a:solidFill>
        </p:spPr>
        <p:txBody>
          <a:bodyPr>
            <a:normAutofit/>
          </a:bodyPr>
          <a:lstStyle/>
          <a:p>
            <a:r>
              <a:rPr lang="en-US" dirty="0" smtClean="0"/>
              <a:t>Medical </a:t>
            </a:r>
            <a:r>
              <a:rPr lang="en-US" dirty="0"/>
              <a:t>training has become effective with the introduction of Augmented Reality as a trend (</a:t>
            </a:r>
            <a:r>
              <a:rPr lang="en-US" dirty="0" err="1"/>
              <a:t>Alsabban</a:t>
            </a:r>
            <a:r>
              <a:rPr lang="en-US" dirty="0"/>
              <a:t> &amp; </a:t>
            </a:r>
            <a:r>
              <a:rPr lang="en-US" dirty="0" err="1"/>
              <a:t>Kitto</a:t>
            </a:r>
            <a:r>
              <a:rPr lang="en-US" dirty="0"/>
              <a:t>, 2018). </a:t>
            </a:r>
            <a:endParaRPr lang="en-US" dirty="0" smtClean="0"/>
          </a:p>
          <a:p>
            <a:endParaRPr lang="en-US" dirty="0"/>
          </a:p>
          <a:p>
            <a:r>
              <a:rPr lang="en-US" dirty="0"/>
              <a:t>Al Kuwaiti et al., (2018) argues that patients have reaped heavily from the innovation based on the pertinent health information offered in the training programs. </a:t>
            </a:r>
            <a:endParaRPr lang="en-US" dirty="0"/>
          </a:p>
          <a:p>
            <a:r>
              <a:rPr lang="en-US" dirty="0"/>
              <a:t>Augmented Reality has thus not only helped in increasing the efficiency of healthcare operations but also saving the lives of many patients</a:t>
            </a:r>
            <a:r>
              <a:rPr lang="en-US" dirty="0" smtClean="0"/>
              <a:t>.</a:t>
            </a:r>
            <a:endParaRPr lang="en-GB" dirty="0"/>
          </a:p>
        </p:txBody>
      </p:sp>
    </p:spTree>
    <p:extLst>
      <p:ext uri="{BB962C8B-B14F-4D97-AF65-F5344CB8AC3E}">
        <p14:creationId xmlns:p14="http://schemas.microsoft.com/office/powerpoint/2010/main" val="40616437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01361" y="354842"/>
            <a:ext cx="7704667" cy="1981200"/>
          </a:xfrm>
        </p:spPr>
        <p:txBody>
          <a:bodyPr/>
          <a:lstStyle/>
          <a:p>
            <a:pPr algn="ctr"/>
            <a:r>
              <a:rPr lang="en-US" b="1" dirty="0"/>
              <a:t>Smart Technology is a trend in healthcare quality </a:t>
            </a:r>
            <a:r>
              <a:rPr lang="en-US" b="1" dirty="0" smtClean="0"/>
              <a:t>improvement: Origin and Aims</a:t>
            </a:r>
            <a:r>
              <a:rPr lang="en-GB" dirty="0"/>
              <a:t/>
            </a:r>
            <a:br>
              <a:rPr lang="en-GB" dirty="0"/>
            </a:br>
            <a:endParaRPr lang="en-US" dirty="0"/>
          </a:p>
        </p:txBody>
      </p:sp>
      <p:sp>
        <p:nvSpPr>
          <p:cNvPr id="3" name="Content Placeholder 2"/>
          <p:cNvSpPr>
            <a:spLocks noGrp="1"/>
          </p:cNvSpPr>
          <p:nvPr>
            <p:ph idx="1"/>
          </p:nvPr>
        </p:nvSpPr>
        <p:spPr>
          <a:xfrm>
            <a:off x="435428" y="2017487"/>
            <a:ext cx="11309267" cy="4462141"/>
          </a:xfrm>
          <a:solidFill>
            <a:srgbClr val="FFC000"/>
          </a:solidFill>
        </p:spPr>
        <p:txBody>
          <a:bodyPr>
            <a:normAutofit/>
          </a:bodyPr>
          <a:lstStyle/>
          <a:p>
            <a:pPr lvl="1">
              <a:buFont typeface="Wingdings" pitchFamily="2" charset="2"/>
              <a:buChar char="§"/>
            </a:pPr>
            <a:r>
              <a:rPr lang="en-US" dirty="0" smtClean="0"/>
              <a:t>The </a:t>
            </a:r>
            <a:r>
              <a:rPr lang="en-US" dirty="0"/>
              <a:t>Saudi Arabia healthcare industry adopted smart technology in aid to boost their clinical operations. </a:t>
            </a:r>
            <a:endParaRPr lang="en-US" dirty="0" smtClean="0"/>
          </a:p>
          <a:p>
            <a:pPr lvl="1">
              <a:buFont typeface="Wingdings" pitchFamily="2" charset="2"/>
              <a:buChar char="§"/>
            </a:pPr>
            <a:r>
              <a:rPr lang="en-US" dirty="0"/>
              <a:t>The need and desire to make health care operations more effective and efficient facilitated most healthcare organizations to adopt smart technology (Al Kuwaiti et al., 2018</a:t>
            </a:r>
            <a:r>
              <a:rPr lang="en-US" dirty="0" smtClean="0"/>
              <a:t>).</a:t>
            </a:r>
          </a:p>
          <a:p>
            <a:pPr lvl="1">
              <a:buFont typeface="Wingdings" pitchFamily="2" charset="2"/>
              <a:buChar char="§"/>
            </a:pPr>
            <a:r>
              <a:rPr lang="en-US" dirty="0"/>
              <a:t>As </a:t>
            </a:r>
            <a:r>
              <a:rPr lang="en-US" dirty="0" err="1"/>
              <a:t>Chau</a:t>
            </a:r>
            <a:r>
              <a:rPr lang="en-US" dirty="0"/>
              <a:t> et al., (2019) argue, the desire to improve patient care and comfort was the main reason for introducing smart technology in the healthcare industry.</a:t>
            </a:r>
            <a:endParaRPr lang="en-US" dirty="0" smtClean="0"/>
          </a:p>
          <a:p>
            <a:pPr lvl="1">
              <a:buFont typeface="Wingdings" pitchFamily="2" charset="2"/>
              <a:buChar char="§"/>
            </a:pPr>
            <a:r>
              <a:rPr lang="en-US" dirty="0"/>
              <a:t>Smart devices such as smart beds, computers, robots have immensely contributed to efficient clinical operations</a:t>
            </a:r>
            <a:r>
              <a:rPr lang="en-US" dirty="0" smtClean="0"/>
              <a:t>. </a:t>
            </a:r>
          </a:p>
        </p:txBody>
      </p:sp>
    </p:spTree>
    <p:extLst>
      <p:ext uri="{BB962C8B-B14F-4D97-AF65-F5344CB8AC3E}">
        <p14:creationId xmlns:p14="http://schemas.microsoft.com/office/powerpoint/2010/main" val="10564815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15009" y="190627"/>
            <a:ext cx="7704667" cy="1981200"/>
          </a:xfrm>
        </p:spPr>
        <p:txBody>
          <a:bodyPr/>
          <a:lstStyle/>
          <a:p>
            <a:pPr algn="ctr"/>
            <a:r>
              <a:rPr lang="en-US" b="1" dirty="0"/>
              <a:t>Healthcare sectors most impacted by the Smart technology</a:t>
            </a:r>
            <a:r>
              <a:rPr lang="en-GB" dirty="0"/>
              <a:t/>
            </a:r>
            <a:br>
              <a:rPr lang="en-GB" dirty="0"/>
            </a:br>
            <a:endParaRPr lang="en-US" dirty="0"/>
          </a:p>
        </p:txBody>
      </p:sp>
      <p:sp>
        <p:nvSpPr>
          <p:cNvPr id="3" name="Content Placeholder 2"/>
          <p:cNvSpPr>
            <a:spLocks noGrp="1"/>
          </p:cNvSpPr>
          <p:nvPr>
            <p:ph idx="1"/>
          </p:nvPr>
        </p:nvSpPr>
        <p:spPr>
          <a:xfrm>
            <a:off x="435429" y="2017487"/>
            <a:ext cx="11321142" cy="4462141"/>
          </a:xfrm>
          <a:solidFill>
            <a:srgbClr val="FFC000"/>
          </a:solidFill>
        </p:spPr>
        <p:txBody>
          <a:bodyPr>
            <a:normAutofit/>
          </a:bodyPr>
          <a:lstStyle/>
          <a:p>
            <a:pPr lvl="1">
              <a:buFont typeface="Wingdings" pitchFamily="2" charset="2"/>
              <a:buChar char="§"/>
            </a:pPr>
            <a:r>
              <a:rPr lang="en-US" dirty="0" smtClean="0"/>
              <a:t>The </a:t>
            </a:r>
            <a:r>
              <a:rPr lang="en-US" dirty="0"/>
              <a:t>patient care management sector has significantly benefited from smart technology.</a:t>
            </a:r>
            <a:r>
              <a:rPr lang="en-US" dirty="0" smtClean="0"/>
              <a:t> </a:t>
            </a:r>
          </a:p>
          <a:p>
            <a:pPr lvl="1">
              <a:buFont typeface="Wingdings" pitchFamily="2" charset="2"/>
              <a:buChar char="§"/>
            </a:pPr>
            <a:r>
              <a:rPr lang="en-US" dirty="0"/>
              <a:t>The smart technology appliances </a:t>
            </a:r>
            <a:r>
              <a:rPr lang="en-US" dirty="0" smtClean="0"/>
              <a:t>help in </a:t>
            </a:r>
            <a:r>
              <a:rPr lang="en-US" dirty="0"/>
              <a:t>the proper diagnoses of various diseases (</a:t>
            </a:r>
            <a:r>
              <a:rPr lang="en-US" dirty="0" err="1"/>
              <a:t>Chau</a:t>
            </a:r>
            <a:r>
              <a:rPr lang="en-US" dirty="0"/>
              <a:t> et al., 2019</a:t>
            </a:r>
            <a:r>
              <a:rPr lang="en-US" dirty="0" smtClean="0"/>
              <a:t>).</a:t>
            </a:r>
          </a:p>
          <a:p>
            <a:pPr lvl="1">
              <a:buFont typeface="Wingdings" pitchFamily="2" charset="2"/>
              <a:buChar char="§"/>
            </a:pPr>
            <a:r>
              <a:rPr lang="en-US" dirty="0"/>
              <a:t>The clinical department, through the use of smart devices like computers, has also generated accurate data that has been effective for making proper medical recommendations of patients</a:t>
            </a:r>
            <a:r>
              <a:rPr lang="en-US" dirty="0" smtClean="0"/>
              <a:t>.</a:t>
            </a:r>
          </a:p>
        </p:txBody>
      </p:sp>
    </p:spTree>
    <p:extLst>
      <p:ext uri="{BB962C8B-B14F-4D97-AF65-F5344CB8AC3E}">
        <p14:creationId xmlns:p14="http://schemas.microsoft.com/office/powerpoint/2010/main" val="8298617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01361" y="545469"/>
            <a:ext cx="7704667" cy="1981200"/>
          </a:xfrm>
        </p:spPr>
        <p:txBody>
          <a:bodyPr/>
          <a:lstStyle/>
          <a:p>
            <a:pPr algn="ctr"/>
            <a:r>
              <a:rPr lang="en-US" b="1" dirty="0"/>
              <a:t>Barriers to the implementation of Smart technology</a:t>
            </a:r>
            <a:r>
              <a:rPr lang="en-GB" dirty="0"/>
              <a:t/>
            </a:r>
            <a:br>
              <a:rPr lang="en-GB" dirty="0"/>
            </a:br>
            <a:r>
              <a:rPr lang="en-GB" dirty="0"/>
              <a:t/>
            </a:r>
            <a:br>
              <a:rPr lang="en-GB" dirty="0"/>
            </a:br>
            <a:endParaRPr lang="en-US" dirty="0"/>
          </a:p>
        </p:txBody>
      </p:sp>
      <p:sp>
        <p:nvSpPr>
          <p:cNvPr id="3" name="Content Placeholder 2"/>
          <p:cNvSpPr>
            <a:spLocks noGrp="1"/>
          </p:cNvSpPr>
          <p:nvPr>
            <p:ph idx="1"/>
          </p:nvPr>
        </p:nvSpPr>
        <p:spPr>
          <a:xfrm>
            <a:off x="435428" y="2017487"/>
            <a:ext cx="11309267" cy="4462141"/>
          </a:xfrm>
          <a:solidFill>
            <a:srgbClr val="FFC000"/>
          </a:solidFill>
        </p:spPr>
        <p:txBody>
          <a:bodyPr>
            <a:normAutofit/>
          </a:bodyPr>
          <a:lstStyle/>
          <a:p>
            <a:r>
              <a:rPr lang="en-US" dirty="0"/>
              <a:t>T</a:t>
            </a:r>
            <a:r>
              <a:rPr lang="en-US" sz="1600" dirty="0" smtClean="0"/>
              <a:t>he </a:t>
            </a:r>
            <a:r>
              <a:rPr lang="en-US" sz="1600" dirty="0"/>
              <a:t>high cost of smart technology implementation deters many healthcare organizations from installing smart technology appliances (Al Kuwaiti et al., 2018</a:t>
            </a:r>
            <a:r>
              <a:rPr lang="en-US" sz="1600" dirty="0" smtClean="0"/>
              <a:t>).</a:t>
            </a:r>
          </a:p>
          <a:p>
            <a:r>
              <a:rPr lang="en-US" sz="1600" dirty="0"/>
              <a:t>T</a:t>
            </a:r>
            <a:r>
              <a:rPr lang="en-US" sz="1600" dirty="0" smtClean="0"/>
              <a:t>raining </a:t>
            </a:r>
            <a:r>
              <a:rPr lang="en-US" sz="1600" dirty="0"/>
              <a:t>on the usage of smart technology is always time-consuming</a:t>
            </a:r>
            <a:r>
              <a:rPr lang="en-US" sz="1600" dirty="0" smtClean="0"/>
              <a:t>.</a:t>
            </a:r>
          </a:p>
          <a:p>
            <a:r>
              <a:rPr lang="en-US" sz="1600" dirty="0"/>
              <a:t>The scarcity of technical resources is another big blow to the implementation of smart technology in the healthcare industry (</a:t>
            </a:r>
            <a:r>
              <a:rPr lang="en-US" sz="1600" dirty="0" err="1"/>
              <a:t>Chau</a:t>
            </a:r>
            <a:r>
              <a:rPr lang="en-US" sz="1600" dirty="0"/>
              <a:t> et al., 2019</a:t>
            </a:r>
            <a:r>
              <a:rPr lang="en-US" sz="1600" dirty="0" smtClean="0"/>
              <a:t>).</a:t>
            </a:r>
          </a:p>
        </p:txBody>
      </p:sp>
    </p:spTree>
    <p:extLst>
      <p:ext uri="{BB962C8B-B14F-4D97-AF65-F5344CB8AC3E}">
        <p14:creationId xmlns:p14="http://schemas.microsoft.com/office/powerpoint/2010/main" val="31983117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01361" y="272513"/>
            <a:ext cx="7704667" cy="1981200"/>
          </a:xfrm>
        </p:spPr>
        <p:txBody>
          <a:bodyPr/>
          <a:lstStyle/>
          <a:p>
            <a:pPr algn="ctr"/>
            <a:r>
              <a:rPr lang="en-US" dirty="0" smtClean="0"/>
              <a:t> </a:t>
            </a:r>
            <a:r>
              <a:rPr lang="en-US" b="1" dirty="0"/>
              <a:t>Impact of Smart technology in the healthcare system</a:t>
            </a:r>
            <a:r>
              <a:rPr lang="en-GB" dirty="0"/>
              <a:t/>
            </a:r>
            <a:br>
              <a:rPr lang="en-GB" dirty="0"/>
            </a:br>
            <a:endParaRPr lang="en-US" dirty="0"/>
          </a:p>
        </p:txBody>
      </p:sp>
      <p:sp>
        <p:nvSpPr>
          <p:cNvPr id="3" name="Content Placeholder 2"/>
          <p:cNvSpPr>
            <a:spLocks noGrp="1"/>
          </p:cNvSpPr>
          <p:nvPr>
            <p:ph idx="1"/>
          </p:nvPr>
        </p:nvSpPr>
        <p:spPr>
          <a:xfrm>
            <a:off x="435428" y="2017487"/>
            <a:ext cx="11083281" cy="4462141"/>
          </a:xfrm>
          <a:solidFill>
            <a:srgbClr val="FFC000"/>
          </a:solidFill>
        </p:spPr>
        <p:txBody>
          <a:bodyPr>
            <a:normAutofit/>
          </a:bodyPr>
          <a:lstStyle/>
          <a:p>
            <a:pPr lvl="1">
              <a:buFont typeface="Arial" pitchFamily="34" charset="0"/>
              <a:buChar char="•"/>
            </a:pPr>
            <a:r>
              <a:rPr lang="en-US" dirty="0"/>
              <a:t>Smart technology plays an integral role in the healthcare industry</a:t>
            </a:r>
            <a:r>
              <a:rPr lang="en-US" dirty="0" smtClean="0"/>
              <a:t>.</a:t>
            </a:r>
          </a:p>
          <a:p>
            <a:pPr lvl="1">
              <a:buFont typeface="Arial" pitchFamily="34" charset="0"/>
              <a:buChar char="•"/>
            </a:pPr>
            <a:r>
              <a:rPr lang="en-US" dirty="0"/>
              <a:t>The use of smart technology ensures an increase in the efficiency of healthcare operations, improving the quality of the services, and also reducing the cost of operations (</a:t>
            </a:r>
            <a:r>
              <a:rPr lang="en-US" dirty="0" err="1"/>
              <a:t>Chau</a:t>
            </a:r>
            <a:r>
              <a:rPr lang="en-US" dirty="0"/>
              <a:t> et al., 2019</a:t>
            </a:r>
            <a:r>
              <a:rPr lang="en-US" dirty="0" smtClean="0"/>
              <a:t>).</a:t>
            </a:r>
          </a:p>
          <a:p>
            <a:pPr lvl="1">
              <a:buFont typeface="Arial" pitchFamily="34" charset="0"/>
              <a:buChar char="•"/>
            </a:pPr>
            <a:r>
              <a:rPr lang="en-US" dirty="0"/>
              <a:t>The use of such devices </a:t>
            </a:r>
            <a:r>
              <a:rPr lang="en-US" dirty="0" smtClean="0"/>
              <a:t>facilitates communication </a:t>
            </a:r>
            <a:r>
              <a:rPr lang="en-US" dirty="0"/>
              <a:t>between clinicians, improves medication safety, reduces medical errors, encourages patient-centered care, and also increasing access to medical </a:t>
            </a:r>
            <a:r>
              <a:rPr lang="en-US" dirty="0" smtClean="0"/>
              <a:t>information</a:t>
            </a:r>
            <a:r>
              <a:rPr lang="en-US" dirty="0"/>
              <a:t> (</a:t>
            </a:r>
            <a:r>
              <a:rPr lang="en-US" dirty="0" err="1"/>
              <a:t>Alswat</a:t>
            </a:r>
            <a:r>
              <a:rPr lang="en-US" dirty="0"/>
              <a:t> et al., 2017)</a:t>
            </a:r>
            <a:r>
              <a:rPr lang="en-US" dirty="0" smtClean="0"/>
              <a:t>.</a:t>
            </a:r>
            <a:r>
              <a:rPr lang="en-GB" dirty="0" smtClean="0"/>
              <a:t>   </a:t>
            </a:r>
            <a:endParaRPr lang="en-US" dirty="0" smtClean="0"/>
          </a:p>
          <a:p>
            <a:pPr marL="324000" lvl="1" indent="0">
              <a:buNone/>
            </a:pPr>
            <a:endParaRPr lang="en-US" dirty="0"/>
          </a:p>
        </p:txBody>
      </p:sp>
    </p:spTree>
    <p:extLst>
      <p:ext uri="{BB962C8B-B14F-4D97-AF65-F5344CB8AC3E}">
        <p14:creationId xmlns:p14="http://schemas.microsoft.com/office/powerpoint/2010/main" val="3788127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Conclusion </a:t>
            </a:r>
            <a:endParaRPr lang="en-GB" dirty="0"/>
          </a:p>
        </p:txBody>
      </p:sp>
      <p:sp>
        <p:nvSpPr>
          <p:cNvPr id="3" name="Content Placeholder 2"/>
          <p:cNvSpPr>
            <a:spLocks noGrp="1"/>
          </p:cNvSpPr>
          <p:nvPr>
            <p:ph idx="1"/>
          </p:nvPr>
        </p:nvSpPr>
        <p:spPr>
          <a:solidFill>
            <a:srgbClr val="FFC000"/>
          </a:solidFill>
        </p:spPr>
        <p:txBody>
          <a:bodyPr/>
          <a:lstStyle/>
          <a:p>
            <a:r>
              <a:rPr lang="en-US" dirty="0">
                <a:solidFill>
                  <a:schemeClr val="tx1"/>
                </a:solidFill>
              </a:rPr>
              <a:t>Q</a:t>
            </a:r>
            <a:r>
              <a:rPr lang="en-US" dirty="0" smtClean="0">
                <a:solidFill>
                  <a:schemeClr val="tx1"/>
                </a:solidFill>
              </a:rPr>
              <a:t>uality </a:t>
            </a:r>
            <a:r>
              <a:rPr lang="en-US" dirty="0">
                <a:solidFill>
                  <a:schemeClr val="tx1"/>
                </a:solidFill>
              </a:rPr>
              <a:t>improvement in healthcare is tantamount to the service delivery approach adopted by the organization</a:t>
            </a:r>
            <a:r>
              <a:rPr lang="en-US" dirty="0" smtClean="0">
                <a:solidFill>
                  <a:schemeClr val="tx1"/>
                </a:solidFill>
              </a:rPr>
              <a:t>.</a:t>
            </a:r>
          </a:p>
          <a:p>
            <a:r>
              <a:rPr lang="en-US" dirty="0">
                <a:solidFill>
                  <a:schemeClr val="tx1"/>
                </a:solidFill>
              </a:rPr>
              <a:t>The incorporation of the current innovation trends in the healthcare industry will lead to the achievement of quality healthcare</a:t>
            </a:r>
            <a:r>
              <a:rPr lang="en-US" dirty="0" smtClean="0">
                <a:solidFill>
                  <a:schemeClr val="tx1"/>
                </a:solidFill>
              </a:rPr>
              <a:t>.</a:t>
            </a:r>
          </a:p>
          <a:p>
            <a:r>
              <a:rPr lang="en-US" dirty="0">
                <a:solidFill>
                  <a:schemeClr val="tx1"/>
                </a:solidFill>
              </a:rPr>
              <a:t>Healthcare industries should therefore strive to in cooperating such trends into their systems for better health care.</a:t>
            </a:r>
            <a:endParaRPr lang="en-GB" dirty="0">
              <a:solidFill>
                <a:schemeClr val="tx1"/>
              </a:solidFill>
            </a:endParaRPr>
          </a:p>
          <a:p>
            <a:pPr marL="0" indent="0">
              <a:buNone/>
            </a:pPr>
            <a:endParaRPr lang="en-GB" dirty="0"/>
          </a:p>
        </p:txBody>
      </p:sp>
    </p:spTree>
    <p:extLst>
      <p:ext uri="{BB962C8B-B14F-4D97-AF65-F5344CB8AC3E}">
        <p14:creationId xmlns:p14="http://schemas.microsoft.com/office/powerpoint/2010/main" val="250157386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REFERENCES </a:t>
            </a:r>
            <a:endParaRPr lang="en-GB" dirty="0"/>
          </a:p>
        </p:txBody>
      </p:sp>
      <p:sp>
        <p:nvSpPr>
          <p:cNvPr id="3" name="Content Placeholder 2"/>
          <p:cNvSpPr>
            <a:spLocks noGrp="1"/>
          </p:cNvSpPr>
          <p:nvPr>
            <p:ph idx="1"/>
          </p:nvPr>
        </p:nvSpPr>
        <p:spPr>
          <a:solidFill>
            <a:srgbClr val="FFC000"/>
          </a:solidFill>
        </p:spPr>
        <p:txBody>
          <a:bodyPr>
            <a:normAutofit fontScale="92500" lnSpcReduction="20000"/>
          </a:bodyPr>
          <a:lstStyle/>
          <a:p>
            <a:r>
              <a:rPr lang="en-US" dirty="0"/>
              <a:t>Al Kuwaiti, A., Al </a:t>
            </a:r>
            <a:r>
              <a:rPr lang="en-US" dirty="0" err="1"/>
              <a:t>Muhanna</a:t>
            </a:r>
            <a:r>
              <a:rPr lang="en-US" dirty="0"/>
              <a:t>, F. A., &amp; Al </a:t>
            </a:r>
            <a:r>
              <a:rPr lang="en-US" dirty="0" err="1"/>
              <a:t>Amri</a:t>
            </a:r>
            <a:r>
              <a:rPr lang="en-US" dirty="0"/>
              <a:t>, S. (2018). Implementation of digital health technology at academic medical centers in Saudi Arabia. </a:t>
            </a:r>
            <a:r>
              <a:rPr lang="en-US" i="1" dirty="0"/>
              <a:t>Oman medical journal</a:t>
            </a:r>
            <a:r>
              <a:rPr lang="en-US" dirty="0"/>
              <a:t>, </a:t>
            </a:r>
            <a:r>
              <a:rPr lang="en-US" i="1" dirty="0"/>
              <a:t>33</a:t>
            </a:r>
            <a:r>
              <a:rPr lang="en-US" dirty="0"/>
              <a:t>(5), 367.</a:t>
            </a:r>
            <a:endParaRPr lang="en-GB" dirty="0"/>
          </a:p>
          <a:p>
            <a:r>
              <a:rPr lang="en-US" dirty="0" err="1"/>
              <a:t>Alsabban</a:t>
            </a:r>
            <a:r>
              <a:rPr lang="en-US" dirty="0"/>
              <a:t>, W., &amp; </a:t>
            </a:r>
            <a:r>
              <a:rPr lang="en-US" dirty="0" err="1"/>
              <a:t>Kitto</a:t>
            </a:r>
            <a:r>
              <a:rPr lang="en-US" dirty="0"/>
              <a:t>, S. (2018). Bridging Continuing Medical Education and Quality Improvement Efforts: A Qualitative Study on a Health Care System in the Kingdom of Saudi Arabia. </a:t>
            </a:r>
            <a:r>
              <a:rPr lang="en-US" i="1" dirty="0"/>
              <a:t>Journal of Continuing Education in the Health Professions</a:t>
            </a:r>
            <a:r>
              <a:rPr lang="en-US" dirty="0"/>
              <a:t>, </a:t>
            </a:r>
            <a:r>
              <a:rPr lang="en-US" i="1" dirty="0"/>
              <a:t>38</a:t>
            </a:r>
            <a:r>
              <a:rPr lang="en-US" dirty="0"/>
              <a:t>(4), 255-261.</a:t>
            </a:r>
            <a:endParaRPr lang="en-GB" dirty="0"/>
          </a:p>
          <a:p>
            <a:r>
              <a:rPr lang="en-US" dirty="0" err="1"/>
              <a:t>Alswat</a:t>
            </a:r>
            <a:r>
              <a:rPr lang="en-US" dirty="0"/>
              <a:t>, K., </a:t>
            </a:r>
            <a:r>
              <a:rPr lang="en-US" dirty="0" err="1"/>
              <a:t>Abdalla</a:t>
            </a:r>
            <a:r>
              <a:rPr lang="en-US" dirty="0"/>
              <a:t>, R. A. M., </a:t>
            </a:r>
            <a:r>
              <a:rPr lang="en-US" dirty="0" err="1"/>
              <a:t>Titi</a:t>
            </a:r>
            <a:r>
              <a:rPr lang="en-US" dirty="0"/>
              <a:t>, M. A., </a:t>
            </a:r>
            <a:r>
              <a:rPr lang="en-US" dirty="0" err="1"/>
              <a:t>Bakash</a:t>
            </a:r>
            <a:r>
              <a:rPr lang="en-US" dirty="0"/>
              <a:t>, M., </a:t>
            </a:r>
            <a:r>
              <a:rPr lang="en-US" dirty="0" err="1"/>
              <a:t>Mehmood</a:t>
            </a:r>
            <a:r>
              <a:rPr lang="en-US" dirty="0"/>
              <a:t>, F., </a:t>
            </a:r>
            <a:r>
              <a:rPr lang="en-US" dirty="0" err="1"/>
              <a:t>Zubairi</a:t>
            </a:r>
            <a:r>
              <a:rPr lang="en-US" dirty="0"/>
              <a:t>, B., ... &amp; El-</a:t>
            </a:r>
            <a:r>
              <a:rPr lang="en-US" dirty="0" err="1"/>
              <a:t>Jardali</a:t>
            </a:r>
            <a:r>
              <a:rPr lang="en-US" dirty="0"/>
              <a:t>, F. (2017). Improving patient safety culture in Saudi Arabia (2012–2015): trending, improvement and benchmarking. </a:t>
            </a:r>
            <a:r>
              <a:rPr lang="en-US" i="1" dirty="0"/>
              <a:t>BMC Health Services Research</a:t>
            </a:r>
            <a:r>
              <a:rPr lang="en-US" dirty="0"/>
              <a:t>, </a:t>
            </a:r>
            <a:r>
              <a:rPr lang="en-US" i="1" dirty="0"/>
              <a:t>17</a:t>
            </a:r>
            <a:r>
              <a:rPr lang="en-US" dirty="0"/>
              <a:t>(1), 516.</a:t>
            </a:r>
            <a:endParaRPr lang="en-GB" dirty="0"/>
          </a:p>
          <a:p>
            <a:r>
              <a:rPr lang="en-US" dirty="0"/>
              <a:t>Carlson, K. J., &amp; Gagnon, D. J. (2016). Augmented reality integrated simulation education in health care. </a:t>
            </a:r>
            <a:r>
              <a:rPr lang="en-US" i="1" dirty="0"/>
              <a:t>Clinical simulation in nursing</a:t>
            </a:r>
            <a:r>
              <a:rPr lang="en-US" dirty="0"/>
              <a:t>, </a:t>
            </a:r>
            <a:r>
              <a:rPr lang="en-US" i="1" dirty="0"/>
              <a:t>12</a:t>
            </a:r>
            <a:r>
              <a:rPr lang="en-US" dirty="0"/>
              <a:t>(4), 123-127.</a:t>
            </a:r>
            <a:endParaRPr lang="en-GB" dirty="0"/>
          </a:p>
          <a:p>
            <a:r>
              <a:rPr lang="en-US" dirty="0" err="1"/>
              <a:t>Chau</a:t>
            </a:r>
            <a:r>
              <a:rPr lang="en-US" dirty="0"/>
              <a:t>, K. Y., Lam, M. H. S., Cheung, M. L., </a:t>
            </a:r>
            <a:r>
              <a:rPr lang="en-US" dirty="0" err="1"/>
              <a:t>Tso</a:t>
            </a:r>
            <a:r>
              <a:rPr lang="en-US" dirty="0"/>
              <a:t>, E. K. H., Flint, S. W., Broom, D. R., ... &amp; Lee, K. Y. (2019). Smart technology for healthcare: Exploring the antecedents of adoption intention of healthcare wearable technology. </a:t>
            </a:r>
            <a:r>
              <a:rPr lang="en-US" i="1" dirty="0"/>
              <a:t>Health psychology research</a:t>
            </a:r>
            <a:r>
              <a:rPr lang="en-US" dirty="0"/>
              <a:t>, </a:t>
            </a:r>
            <a:r>
              <a:rPr lang="en-US" i="1" dirty="0"/>
              <a:t>7</a:t>
            </a:r>
            <a:r>
              <a:rPr lang="en-US" dirty="0"/>
              <a:t>(1).</a:t>
            </a:r>
            <a:endParaRPr lang="en-GB" dirty="0"/>
          </a:p>
          <a:p>
            <a:r>
              <a:rPr lang="en-US" dirty="0" err="1"/>
              <a:t>Gadolin</a:t>
            </a:r>
            <a:r>
              <a:rPr lang="en-US" dirty="0"/>
              <a:t>, C., &amp; </a:t>
            </a:r>
            <a:r>
              <a:rPr lang="en-US" dirty="0" err="1"/>
              <a:t>Andersson</a:t>
            </a:r>
            <a:r>
              <a:rPr lang="en-US" dirty="0"/>
              <a:t>, T. (2017). Healthcare quality improvement work: a professional employee perspective. </a:t>
            </a:r>
            <a:r>
              <a:rPr lang="en-US" i="1" dirty="0"/>
              <a:t>International Journal of Health Care Quality Assurance</a:t>
            </a:r>
            <a:r>
              <a:rPr lang="en-US" dirty="0" smtClean="0"/>
              <a:t>.</a:t>
            </a:r>
            <a:r>
              <a:rPr lang="en-GB" dirty="0" smtClean="0"/>
              <a:t> </a:t>
            </a:r>
            <a:endParaRPr lang="en-GB" dirty="0"/>
          </a:p>
        </p:txBody>
      </p:sp>
    </p:spTree>
    <p:extLst>
      <p:ext uri="{BB962C8B-B14F-4D97-AF65-F5344CB8AC3E}">
        <p14:creationId xmlns:p14="http://schemas.microsoft.com/office/powerpoint/2010/main" val="531082217"/>
      </p:ext>
    </p:extLst>
  </p:cSld>
  <p:clrMapOvr>
    <a:masterClrMapping/>
  </p:clrMapOvr>
</p:sld>
</file>

<file path=ppt/theme/theme1.xml><?xml version="1.0" encoding="utf-8"?>
<a:theme xmlns:a="http://schemas.openxmlformats.org/drawingml/2006/main" name="Dividend">
  <a:themeElements>
    <a:clrScheme name="Dividend">
      <a:dk1>
        <a:sysClr val="windowText" lastClr="000000"/>
      </a:dk1>
      <a:lt1>
        <a:sysClr val="window" lastClr="FFFFFF"/>
      </a:lt1>
      <a:dk2>
        <a:srgbClr val="3D3D3D"/>
      </a:dk2>
      <a:lt2>
        <a:srgbClr val="EBEBEB"/>
      </a:lt2>
      <a:accent1>
        <a:srgbClr val="1A3260"/>
      </a:accent1>
      <a:accent2>
        <a:srgbClr val="4590B8"/>
      </a:accent2>
      <a:accent3>
        <a:srgbClr val="45CBE8"/>
      </a:accent3>
      <a:accent4>
        <a:srgbClr val="969FA7"/>
      </a:accent4>
      <a:accent5>
        <a:srgbClr val="A2C777"/>
      </a:accent5>
      <a:accent6>
        <a:srgbClr val="42955F"/>
      </a:accent6>
      <a:hlink>
        <a:srgbClr val="828282"/>
      </a:hlink>
      <a:folHlink>
        <a:srgbClr val="A5A5A5"/>
      </a:folHlink>
    </a:clrScheme>
    <a:fontScheme name="Dividend">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 xmlns:thm15="http://schemas.microsoft.com/office/thememl/2012/main" name="Dividend" id="{9697A71B-4AB7-4A1A-BD5B-BB2D22835B57}" vid="{66F1C100-1D2B-4BEA-AD01-C4F230B3B96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579</TotalTime>
  <Words>2271</Words>
  <Application>Microsoft Office PowerPoint</Application>
  <PresentationFormat>Custom</PresentationFormat>
  <Paragraphs>74</Paragraphs>
  <Slides>12</Slides>
  <Notes>11</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Dividend</vt:lpstr>
      <vt:lpstr>Healthcare Quality Improvement Trends in Saudi Arabia</vt:lpstr>
      <vt:lpstr>Introduction</vt:lpstr>
      <vt:lpstr>Augmented Reality as a Quality Improvement Trend in KSA healthcare: origins and aims </vt:lpstr>
      <vt:lpstr>Healthcare sectors most Impacted by Augmented Reality </vt:lpstr>
      <vt:lpstr>Barriers to the implementation of Augmented Reality </vt:lpstr>
      <vt:lpstr>Impacts of Augmented Reality in the healthcare organization </vt:lpstr>
      <vt:lpstr>Smart Technology is a trend in healthcare quality improvement: Origin and Aims </vt:lpstr>
      <vt:lpstr>Healthcare sectors most impacted by the Smart technology </vt:lpstr>
      <vt:lpstr>Barriers to the implementation of Smart technology  </vt:lpstr>
      <vt:lpstr> Impact of Smart technology in the healthcare system </vt:lpstr>
      <vt:lpstr>Conclusion </vt:lpstr>
      <vt:lpstr>REFERENCES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Principles of Marketing</dc:title>
  <dc:creator>Ryan Langan</dc:creator>
  <cp:lastModifiedBy>Terry</cp:lastModifiedBy>
  <cp:revision>173</cp:revision>
  <dcterms:created xsi:type="dcterms:W3CDTF">2020-05-14T23:31:58Z</dcterms:created>
  <dcterms:modified xsi:type="dcterms:W3CDTF">2020-11-07T18:22:15Z</dcterms:modified>
</cp:coreProperties>
</file>